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36"/>
  </p:notesMasterIdLst>
  <p:handoutMasterIdLst>
    <p:handoutMasterId r:id="rId37"/>
  </p:handoutMasterIdLst>
  <p:sldIdLst>
    <p:sldId id="256" r:id="rId2"/>
    <p:sldId id="257" r:id="rId3"/>
    <p:sldId id="376" r:id="rId4"/>
    <p:sldId id="377" r:id="rId5"/>
    <p:sldId id="258" r:id="rId6"/>
    <p:sldId id="360" r:id="rId7"/>
    <p:sldId id="380" r:id="rId8"/>
    <p:sldId id="382" r:id="rId9"/>
    <p:sldId id="378" r:id="rId10"/>
    <p:sldId id="379" r:id="rId11"/>
    <p:sldId id="305" r:id="rId12"/>
    <p:sldId id="259" r:id="rId13"/>
    <p:sldId id="260" r:id="rId14"/>
    <p:sldId id="261" r:id="rId15"/>
    <p:sldId id="264" r:id="rId16"/>
    <p:sldId id="367" r:id="rId17"/>
    <p:sldId id="328" r:id="rId18"/>
    <p:sldId id="385" r:id="rId19"/>
    <p:sldId id="266" r:id="rId20"/>
    <p:sldId id="365" r:id="rId21"/>
    <p:sldId id="387" r:id="rId22"/>
    <p:sldId id="388" r:id="rId23"/>
    <p:sldId id="386" r:id="rId24"/>
    <p:sldId id="267" r:id="rId25"/>
    <p:sldId id="268" r:id="rId26"/>
    <p:sldId id="269" r:id="rId27"/>
    <p:sldId id="271" r:id="rId28"/>
    <p:sldId id="272" r:id="rId29"/>
    <p:sldId id="381" r:id="rId30"/>
    <p:sldId id="303" r:id="rId31"/>
    <p:sldId id="351" r:id="rId32"/>
    <p:sldId id="329" r:id="rId33"/>
    <p:sldId id="354" r:id="rId34"/>
    <p:sldId id="355"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a Lapierre" initials="SL" lastIdx="1" clrIdx="0">
    <p:extLst>
      <p:ext uri="{19B8F6BF-5375-455C-9EA6-DF929625EA0E}">
        <p15:presenceInfo xmlns:p15="http://schemas.microsoft.com/office/powerpoint/2012/main" userId="S::Shawna_Lapierre@vtp.uscourts.gov::d2faf414-5d66-43af-bf86-efc404837a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7AA"/>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130" autoAdjust="0"/>
  </p:normalViewPr>
  <p:slideViewPr>
    <p:cSldViewPr>
      <p:cViewPr varScale="1">
        <p:scale>
          <a:sx n="94" d="100"/>
          <a:sy n="94" d="100"/>
        </p:scale>
        <p:origin x="115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9T06:27:01.808" idx="1">
    <p:pos x="10" y="10"/>
    <p:text>Move UA Collection up</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DAEBE9C-E501-449C-AEFF-917F517B006D}" type="datetimeFigureOut">
              <a:rPr lang="en-US" smtClean="0"/>
              <a:t>7/13/2021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AB63001-3739-4BD9-932C-8DCA14584CD3}" type="slidenum">
              <a:rPr lang="en-US" smtClean="0"/>
              <a:t>‹#›</a:t>
            </a:fld>
            <a:endParaRPr lang="en-US"/>
          </a:p>
        </p:txBody>
      </p:sp>
    </p:spTree>
    <p:extLst>
      <p:ext uri="{BB962C8B-B14F-4D97-AF65-F5344CB8AC3E}">
        <p14:creationId xmlns:p14="http://schemas.microsoft.com/office/powerpoint/2010/main" val="1382701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48B375D-D716-44A3-89AD-D88E6D1CA1D6}" type="datetimeFigureOut">
              <a:rPr lang="en-US" smtClean="0"/>
              <a:t>7/13/2021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06C673B-1D89-4FD9-9850-7D283AFDEE81}" type="slidenum">
              <a:rPr lang="en-US" smtClean="0"/>
              <a:t>‹#›</a:t>
            </a:fld>
            <a:endParaRPr lang="en-US"/>
          </a:p>
        </p:txBody>
      </p:sp>
    </p:spTree>
    <p:extLst>
      <p:ext uri="{BB962C8B-B14F-4D97-AF65-F5344CB8AC3E}">
        <p14:creationId xmlns:p14="http://schemas.microsoft.com/office/powerpoint/2010/main" val="228287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673B-1D89-4FD9-9850-7D283AFDEE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35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D8D91A-A2EE-4B54-B3C6-F6C67903BA9C}" type="datetime1">
              <a:rPr lang="en-US" smtClean="0"/>
              <a:pPr/>
              <a:t>7/13/2021</a:t>
            </a:fld>
            <a:endParaRPr lang="en-US" dirty="0"/>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9785C6-EBAF-49D5-AD4D-BABF4DFAAD59}"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404122-9A3A-4FD8-98B8-22631F32846C}" type="datetime1">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59A7B8-0EC4-44C9-AFEF-25E144F11C06}"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E72AE48-94E6-46E0-BE32-5F0716DE9115}"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884C285-8BCE-48FC-97D9-E2837AF38351}" type="datetime1">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273C2C-6BD0-40EC-8D8D-4D51F089C5EB}"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A84A37A-AFC2-4A01-80A1-FC20F2C0D5B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B99C93-F56F-46AB-9EB8-53614A95B15F}" type="datetime1">
              <a:rPr lang="en-US" smtClean="0"/>
              <a:pPr/>
              <a:t>7/13/2021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84A37A-AFC2-4A01-80A1-FC20F2C0D5B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hawna_Lapierre@vtp.uscourts.gov" TargetMode="External"/><Relationship Id="rId2" Type="http://schemas.openxmlformats.org/officeDocument/2006/relationships/hyperlink" Target="mailto:Parish_Gibson@vtp.uscourts.gov" TargetMode="External"/><Relationship Id="rId1" Type="http://schemas.openxmlformats.org/officeDocument/2006/relationships/slideLayout" Target="../slideLayouts/slideLayout7.xml"/><Relationship Id="rId6" Type="http://schemas.openxmlformats.org/officeDocument/2006/relationships/hyperlink" Target="mailto:Jonathan_Hansen@vtp.uscourts.gov" TargetMode="Externa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iq0bym1bfPAhVKQSYKHXzeANQQjRwIBw&amp;url=http://furni.nsupdate.info/what-is-billing-address.html&amp;bvm=bv.134495766,d.eWE&amp;psig=AFQjCNGTYVL9brLCgjZ1g6lAJ3LwCrEiBw&amp;ust=147534465613418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vtp.uscourts.gov/solicitat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4000">
              <a:schemeClr val="bg2">
                <a:tint val="83000"/>
                <a:satMod val="320000"/>
              </a:schemeClr>
            </a:gs>
            <a:gs pos="79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447800"/>
            <a:ext cx="7851648" cy="1828800"/>
          </a:xfrm>
          <a:scene3d>
            <a:camera prst="orthographicFront"/>
            <a:lightRig rig="freezing" dir="t">
              <a:rot lat="0" lon="0" rev="5640000"/>
            </a:lightRig>
          </a:scene3d>
          <a:sp3d>
            <a:bevelT/>
          </a:sp3d>
        </p:spPr>
        <p:txBody>
          <a:bodyPr>
            <a:normAutofit/>
            <a:scene3d>
              <a:camera prst="orthographicFront"/>
              <a:lightRig rig="freezing" dir="t">
                <a:rot lat="0" lon="0" rev="5640000"/>
              </a:lightRig>
            </a:scene3d>
            <a:sp3d prstMaterial="flat">
              <a:bevelT w="38100" h="38100"/>
              <a:contourClr>
                <a:schemeClr val="tx2"/>
              </a:contourClr>
            </a:sp3d>
          </a:bodyPr>
          <a:lstStyle/>
          <a:p>
            <a:pPr algn="l"/>
            <a:r>
              <a:rPr lang="en-US" sz="6000" b="1" dirty="0">
                <a:solidFill>
                  <a:schemeClr val="bg2">
                    <a:lumMod val="40000"/>
                    <a:lumOff val="60000"/>
                  </a:schemeClr>
                </a:solidFill>
              </a:rPr>
              <a:t>Offeror’s Conference</a:t>
            </a:r>
            <a:br>
              <a:rPr lang="en-US" sz="6000" b="1" dirty="0">
                <a:solidFill>
                  <a:schemeClr val="bg2">
                    <a:lumMod val="40000"/>
                    <a:lumOff val="60000"/>
                  </a:schemeClr>
                </a:solidFill>
              </a:rPr>
            </a:br>
            <a:r>
              <a:rPr lang="en-US" sz="6000" b="1" dirty="0">
                <a:solidFill>
                  <a:schemeClr val="bg2">
                    <a:lumMod val="40000"/>
                    <a:lumOff val="60000"/>
                  </a:schemeClr>
                </a:solidFill>
              </a:rPr>
              <a:t>2021</a:t>
            </a:r>
          </a:p>
        </p:txBody>
      </p:sp>
      <p:sp>
        <p:nvSpPr>
          <p:cNvPr id="2" name="Subtitle 1"/>
          <p:cNvSpPr>
            <a:spLocks noGrp="1"/>
          </p:cNvSpPr>
          <p:nvPr>
            <p:ph type="subTitle" idx="1"/>
          </p:nvPr>
        </p:nvSpPr>
        <p:spPr>
          <a:xfrm>
            <a:off x="2133600" y="4648200"/>
            <a:ext cx="6553200" cy="1981200"/>
          </a:xfrm>
        </p:spPr>
        <p:txBody>
          <a:bodyPr>
            <a:noAutofit/>
          </a:bodyPr>
          <a:lstStyle/>
          <a:p>
            <a:r>
              <a:rPr lang="en-US" sz="2800" b="1" dirty="0"/>
              <a:t>U.S. Probation </a:t>
            </a:r>
          </a:p>
          <a:p>
            <a:r>
              <a:rPr lang="en-US" sz="2800" b="1" dirty="0"/>
              <a:t>&amp; Pretrial Services Office</a:t>
            </a:r>
          </a:p>
          <a:p>
            <a:r>
              <a:rPr lang="en-US" sz="2800" b="1" dirty="0"/>
              <a:t>District of Vermont</a:t>
            </a:r>
          </a:p>
          <a:p>
            <a:r>
              <a:rPr lang="en-US" sz="2800" b="1" dirty="0"/>
              <a:t>July 12, 2021</a:t>
            </a:r>
          </a:p>
          <a:p>
            <a:endParaRPr lang="en-US" sz="2800" dirty="0"/>
          </a:p>
        </p:txBody>
      </p:sp>
      <p:pic>
        <p:nvPicPr>
          <p:cNvPr id="6" name="Picture 6" descr="http://bloximages.newyork1.vip.townnews.com/oaoa.com/content/tncms/assets/v3/editorial/8/36/8367e202-e206-11e1-98eb-0019bb30f31a/502385fc09155.preview-300.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7" b="100000" l="0" r="100000">
                        <a14:foregroundMark x1="52667" y1="46000" x2="52667" y2="46000"/>
                        <a14:foregroundMark x1="29667" y1="29667" x2="29667" y2="29667"/>
                        <a14:foregroundMark x1="67333" y1="80333" x2="67333" y2="80333"/>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4114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77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6313-9C04-401A-9F9A-403CD4A93131}"/>
              </a:ext>
            </a:extLst>
          </p:cNvPr>
          <p:cNvSpPr>
            <a:spLocks noGrp="1"/>
          </p:cNvSpPr>
          <p:nvPr>
            <p:ph type="title"/>
          </p:nvPr>
        </p:nvSpPr>
        <p:spPr/>
        <p:txBody>
          <a:bodyPr/>
          <a:lstStyle/>
          <a:p>
            <a:r>
              <a:rPr lang="en-US" dirty="0"/>
              <a:t>Sample RFP</a:t>
            </a:r>
          </a:p>
        </p:txBody>
      </p:sp>
      <p:sp>
        <p:nvSpPr>
          <p:cNvPr id="3" name="Content Placeholder 2">
            <a:extLst>
              <a:ext uri="{FF2B5EF4-FFF2-40B4-BE49-F238E27FC236}">
                <a16:creationId xmlns:a16="http://schemas.microsoft.com/office/drawing/2014/main" id="{EF0982D4-D584-4168-960A-7DEEADBE8F75}"/>
              </a:ext>
            </a:extLst>
          </p:cNvPr>
          <p:cNvSpPr>
            <a:spLocks noGrp="1"/>
          </p:cNvSpPr>
          <p:nvPr>
            <p:ph idx="1"/>
          </p:nvPr>
        </p:nvSpPr>
        <p:spPr/>
        <p:txBody>
          <a:bodyPr>
            <a:normAutofit/>
          </a:bodyPr>
          <a:lstStyle/>
          <a:p>
            <a:r>
              <a:rPr lang="en-US" dirty="0"/>
              <a:t>Section A</a:t>
            </a:r>
          </a:p>
          <a:p>
            <a:pPr lvl="1"/>
            <a:r>
              <a:rPr lang="en-US" dirty="0"/>
              <a:t>AO367 – Solicitation/Offer/Acceptance (Boxes 11 – 15) </a:t>
            </a:r>
          </a:p>
          <a:p>
            <a:r>
              <a:rPr lang="en-US" dirty="0"/>
              <a:t>Section B</a:t>
            </a:r>
          </a:p>
          <a:p>
            <a:pPr lvl="1"/>
            <a:r>
              <a:rPr lang="en-US" dirty="0"/>
              <a:t>Required Services being solicited</a:t>
            </a:r>
          </a:p>
          <a:p>
            <a:pPr lvl="1"/>
            <a:r>
              <a:rPr lang="en-US" dirty="0"/>
              <a:t>Offers must bid on all required services</a:t>
            </a:r>
          </a:p>
          <a:p>
            <a:pPr lvl="1"/>
            <a:r>
              <a:rPr lang="en-US" dirty="0"/>
              <a:t>An asterisk indicates a service which has been modified under “Local Services” </a:t>
            </a:r>
          </a:p>
          <a:p>
            <a:pPr lvl="1"/>
            <a:r>
              <a:rPr lang="en-US" dirty="0"/>
              <a:t>EMQs and Unit Pricing</a:t>
            </a:r>
          </a:p>
          <a:p>
            <a:pPr lvl="2"/>
            <a:r>
              <a:rPr lang="en-US" dirty="0"/>
              <a:t>Vendors must submit an all-encompassing price</a:t>
            </a:r>
          </a:p>
        </p:txBody>
      </p:sp>
    </p:spTree>
    <p:extLst>
      <p:ext uri="{BB962C8B-B14F-4D97-AF65-F5344CB8AC3E}">
        <p14:creationId xmlns:p14="http://schemas.microsoft.com/office/powerpoint/2010/main" val="397340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b="1" dirty="0"/>
              <a:t>Section C - Statement of Work </a:t>
            </a:r>
            <a:endParaRPr lang="en-US" sz="2200" b="1" dirty="0"/>
          </a:p>
        </p:txBody>
      </p:sp>
      <p:sp>
        <p:nvSpPr>
          <p:cNvPr id="3" name="Content Placeholder 2"/>
          <p:cNvSpPr>
            <a:spLocks noGrp="1"/>
          </p:cNvSpPr>
          <p:nvPr>
            <p:ph sz="half" idx="1"/>
          </p:nvPr>
        </p:nvSpPr>
        <p:spPr>
          <a:xfrm>
            <a:off x="609600" y="2133600"/>
            <a:ext cx="7772400" cy="4038600"/>
          </a:xfrm>
        </p:spPr>
        <p:txBody>
          <a:bodyPr>
            <a:normAutofit fontScale="92500"/>
          </a:bodyPr>
          <a:lstStyle/>
          <a:p>
            <a:r>
              <a:rPr lang="en-US" sz="2200" dirty="0"/>
              <a:t>U.S. Probation and Pretrial Services Offices are required to ensure that all vendors adhere to the specifications of the Statement of Work, Section C. </a:t>
            </a:r>
          </a:p>
          <a:p>
            <a:r>
              <a:rPr lang="en-US" sz="2200" dirty="0"/>
              <a:t>Mandatory requirements are outlined for each project code</a:t>
            </a:r>
          </a:p>
          <a:p>
            <a:pPr lvl="1"/>
            <a:r>
              <a:rPr lang="en-US" sz="2000" dirty="0"/>
              <a:t>For example: Individual counseling requires monthly treatment reports to PO, notification of noncompliant client behavior, discharge summaries when a client ends treatment, etc.</a:t>
            </a:r>
          </a:p>
          <a:p>
            <a:pPr lvl="1"/>
            <a:r>
              <a:rPr lang="en-US" sz="2000" dirty="0"/>
              <a:t>Staff requirements and facility requirements (discussed later)</a:t>
            </a:r>
          </a:p>
          <a:p>
            <a:pPr lvl="1"/>
            <a:r>
              <a:rPr lang="en-US" sz="2000" dirty="0"/>
              <a:t>File maintenance requirements</a:t>
            </a:r>
          </a:p>
          <a:p>
            <a:r>
              <a:rPr lang="en-US" sz="2200" dirty="0"/>
              <a:t>Please </a:t>
            </a:r>
            <a:r>
              <a:rPr lang="en-US" sz="2200" b="1" dirty="0">
                <a:solidFill>
                  <a:srgbClr val="FF0000"/>
                </a:solidFill>
              </a:rPr>
              <a:t>READ </a:t>
            </a:r>
            <a:r>
              <a:rPr lang="en-US" sz="2200" dirty="0">
                <a:solidFill>
                  <a:schemeClr val="tx1">
                    <a:lumMod val="75000"/>
                    <a:lumOff val="25000"/>
                  </a:schemeClr>
                </a:solidFill>
              </a:rPr>
              <a:t>the Statement of Work, you will find the answers to the vast majority of questions are within that document</a:t>
            </a:r>
          </a:p>
          <a:p>
            <a:r>
              <a:rPr lang="en-US" sz="2200" dirty="0">
                <a:solidFill>
                  <a:schemeClr val="tx1">
                    <a:lumMod val="75000"/>
                    <a:lumOff val="25000"/>
                  </a:schemeClr>
                </a:solidFill>
              </a:rPr>
              <a:t>A note on Vendor Testimony…</a:t>
            </a:r>
            <a:endParaRPr lang="en-US" sz="2200" dirty="0"/>
          </a:p>
          <a:p>
            <a:endParaRPr lang="en-US" dirty="0"/>
          </a:p>
        </p:txBody>
      </p:sp>
    </p:spTree>
    <p:extLst>
      <p:ext uri="{BB962C8B-B14F-4D97-AF65-F5344CB8AC3E}">
        <p14:creationId xmlns:p14="http://schemas.microsoft.com/office/powerpoint/2010/main" val="256847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normAutofit/>
          </a:bodyPr>
          <a:lstStyle/>
          <a:p>
            <a:r>
              <a:rPr lang="en-US" sz="4800" b="1" dirty="0"/>
              <a:t>Substance Abuse Services</a:t>
            </a:r>
          </a:p>
        </p:txBody>
      </p:sp>
      <p:sp>
        <p:nvSpPr>
          <p:cNvPr id="3" name="Content Placeholder 2"/>
          <p:cNvSpPr>
            <a:spLocks noGrp="1"/>
          </p:cNvSpPr>
          <p:nvPr>
            <p:ph sz="half" idx="1"/>
          </p:nvPr>
        </p:nvSpPr>
        <p:spPr>
          <a:xfrm>
            <a:off x="228600" y="1752600"/>
            <a:ext cx="4114800" cy="4876800"/>
          </a:xfrm>
        </p:spPr>
        <p:txBody>
          <a:bodyPr>
            <a:noAutofit/>
          </a:bodyPr>
          <a:lstStyle/>
          <a:p>
            <a:r>
              <a:rPr lang="en-US" sz="1600" b="1" dirty="0"/>
              <a:t>2011 Substance Abuse Intake Assessment Report: </a:t>
            </a:r>
            <a:r>
              <a:rPr lang="en-US" sz="1600" dirty="0"/>
              <a:t>Comprehensive biopsychosocial intake assessment and report conducted by a state certified addictions counselor or licensed clinician. The assessor shall identify the defendant(s)/offender(s) substance abuse severity, strengths, weaknesses, and readiness for treatment.</a:t>
            </a:r>
          </a:p>
          <a:p>
            <a:endParaRPr lang="en-US" sz="1600" dirty="0"/>
          </a:p>
          <a:p>
            <a:r>
              <a:rPr lang="en-US" sz="1600" b="1" dirty="0"/>
              <a:t>2080 Intensive Outpatient Counseling (IOP): </a:t>
            </a:r>
            <a:r>
              <a:rPr lang="en-US" sz="1600" dirty="0"/>
              <a:t>Group counseling utilizing cognitive behavioral interventions at least 3 days per week for a minimum of 3 hours per session to 1 or more defendant(s)/offender(s) who are demonstrating complex symptoms requiring more intense, structured outpatient interventions.</a:t>
            </a:r>
          </a:p>
          <a:p>
            <a:endParaRPr lang="en-US" sz="1400" dirty="0"/>
          </a:p>
          <a:p>
            <a:pPr marL="0" indent="0">
              <a:buNone/>
            </a:pPr>
            <a:endParaRPr lang="en-US" sz="1400" dirty="0"/>
          </a:p>
          <a:p>
            <a:endParaRPr lang="en-US" sz="1600" dirty="0"/>
          </a:p>
          <a:p>
            <a:endParaRPr lang="en-US" sz="1600" dirty="0"/>
          </a:p>
        </p:txBody>
      </p:sp>
      <p:sp>
        <p:nvSpPr>
          <p:cNvPr id="4" name="Content Placeholder 3"/>
          <p:cNvSpPr>
            <a:spLocks noGrp="1"/>
          </p:cNvSpPr>
          <p:nvPr>
            <p:ph sz="half" idx="2"/>
          </p:nvPr>
        </p:nvSpPr>
        <p:spPr>
          <a:xfrm>
            <a:off x="4648200" y="1752600"/>
            <a:ext cx="4191000" cy="4434840"/>
          </a:xfrm>
        </p:spPr>
        <p:txBody>
          <a:bodyPr>
            <a:noAutofit/>
          </a:bodyPr>
          <a:lstStyle/>
          <a:p>
            <a:r>
              <a:rPr lang="en-US" sz="1600" b="1" dirty="0"/>
              <a:t>2020 Group Substance Abuse Counseling: </a:t>
            </a:r>
            <a:r>
              <a:rPr lang="en-US" sz="1600" dirty="0"/>
              <a:t>Clinical interactions between 2 or more defendant(s)/offender(s) and a trained and certified counselor. The interactions are deliberate and based on various clinical modalities, which have demonstrated evidence to change behavior.</a:t>
            </a:r>
            <a:endParaRPr lang="en-US" sz="1600" b="1" dirty="0"/>
          </a:p>
          <a:p>
            <a:endParaRPr lang="en-US" sz="1600" b="1" dirty="0"/>
          </a:p>
          <a:p>
            <a:r>
              <a:rPr lang="en-US" sz="1600" b="1" dirty="0"/>
              <a:t>2010 Individual Substance Abuse Counseling: </a:t>
            </a:r>
            <a:r>
              <a:rPr lang="en-US" sz="1600" dirty="0"/>
              <a:t>Clinical interaction between defendant/offender and a trained and certified counselor. The interactions are deliberate and based on various clinical modalities, which have demonstrated evidence to change behavior.</a:t>
            </a:r>
          </a:p>
          <a:p>
            <a:endParaRPr lang="en-US" sz="1600" dirty="0"/>
          </a:p>
          <a:p>
            <a:endParaRPr lang="en-US" sz="1400" dirty="0"/>
          </a:p>
          <a:p>
            <a:endParaRPr lang="en-US" sz="1500" dirty="0"/>
          </a:p>
        </p:txBody>
      </p:sp>
      <p:pic>
        <p:nvPicPr>
          <p:cNvPr id="2050" name="Picture 2"/>
          <p:cNvPicPr>
            <a:picLocks noChangeAspect="1" noChangeArrowheads="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391400" y="183859"/>
            <a:ext cx="1314450" cy="1314450"/>
          </a:xfrm>
          <a:prstGeom prst="rect">
            <a:avLst/>
          </a:prstGeom>
          <a:ln/>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180564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800" b="1" dirty="0"/>
              <a:t>Substance Abuse Cont’d.</a:t>
            </a:r>
          </a:p>
        </p:txBody>
      </p:sp>
      <p:sp>
        <p:nvSpPr>
          <p:cNvPr id="3" name="Content Placeholder 2"/>
          <p:cNvSpPr>
            <a:spLocks noGrp="1"/>
          </p:cNvSpPr>
          <p:nvPr>
            <p:ph idx="1"/>
          </p:nvPr>
        </p:nvSpPr>
        <p:spPr/>
        <p:txBody>
          <a:bodyPr>
            <a:noAutofit/>
          </a:bodyPr>
          <a:lstStyle/>
          <a:p>
            <a:r>
              <a:rPr lang="en-US" sz="1600" b="1" dirty="0"/>
              <a:t>2000 Case Management Services: </a:t>
            </a:r>
            <a:r>
              <a:rPr lang="en-US" sz="1600" dirty="0"/>
              <a:t>Coordination of care and services of drug and/or alcohol dependent people within a specialized treatment court setting. This service can be utilized as a way of linking the treatment court to the clinicians and service providers involved with the defendant/offender’s care.  </a:t>
            </a:r>
          </a:p>
          <a:p>
            <a:pPr lvl="1"/>
            <a:r>
              <a:rPr lang="en-US" sz="1600" dirty="0"/>
              <a:t>Attend biweekly court hearings</a:t>
            </a:r>
          </a:p>
          <a:p>
            <a:pPr lvl="1"/>
            <a:r>
              <a:rPr lang="en-US" sz="1600" dirty="0"/>
              <a:t>Assign and Review Participant Homework Assignments</a:t>
            </a:r>
          </a:p>
          <a:p>
            <a:pPr lvl="1"/>
            <a:r>
              <a:rPr lang="en-US" sz="1600" dirty="0"/>
              <a:t>Pretrial Drug Court in Rutland</a:t>
            </a:r>
          </a:p>
          <a:p>
            <a:pPr lvl="1"/>
            <a:r>
              <a:rPr lang="en-US" sz="1600" dirty="0"/>
              <a:t>Pretrial Drug Court and Post-Conviction Reentry Court in Burlington</a:t>
            </a:r>
          </a:p>
          <a:p>
            <a:endParaRPr lang="en-US" sz="1500" dirty="0"/>
          </a:p>
        </p:txBody>
      </p:sp>
      <p:pic>
        <p:nvPicPr>
          <p:cNvPr id="5" name="Picture 2"/>
          <p:cNvPicPr>
            <a:picLocks noChangeAspect="1" noChangeArrowheads="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43800" y="152400"/>
            <a:ext cx="1314450" cy="1314450"/>
          </a:xfrm>
          <a:prstGeom prst="rect">
            <a:avLst/>
          </a:prstGeom>
          <a:ln/>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3378725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4800" b="1" dirty="0"/>
              <a:t>Mental Health Services</a:t>
            </a:r>
          </a:p>
        </p:txBody>
      </p:sp>
      <p:sp>
        <p:nvSpPr>
          <p:cNvPr id="3" name="Content Placeholder 2"/>
          <p:cNvSpPr>
            <a:spLocks noGrp="1"/>
          </p:cNvSpPr>
          <p:nvPr>
            <p:ph sz="half" idx="1"/>
          </p:nvPr>
        </p:nvSpPr>
        <p:spPr/>
        <p:txBody>
          <a:bodyPr>
            <a:normAutofit fontScale="92500" lnSpcReduction="10000"/>
          </a:bodyPr>
          <a:lstStyle/>
          <a:p>
            <a:pPr>
              <a:lnSpc>
                <a:spcPct val="120000"/>
              </a:lnSpc>
            </a:pPr>
            <a:r>
              <a:rPr lang="en-US" sz="1600" b="1" dirty="0"/>
              <a:t>5011 Mental Health Assessment: </a:t>
            </a:r>
            <a:r>
              <a:rPr lang="en-US" sz="1600" dirty="0"/>
              <a:t>Performed by a masters or doctoral level clinician who is licensed or certified and meets the standards of practice established by his/her state regulatory board.</a:t>
            </a:r>
          </a:p>
          <a:p>
            <a:pPr>
              <a:lnSpc>
                <a:spcPct val="120000"/>
              </a:lnSpc>
            </a:pPr>
            <a:endParaRPr lang="en-US" sz="1600" dirty="0"/>
          </a:p>
          <a:p>
            <a:pPr>
              <a:lnSpc>
                <a:spcPct val="120000"/>
              </a:lnSpc>
            </a:pPr>
            <a:r>
              <a:rPr lang="en-US" sz="1600" b="1" dirty="0"/>
              <a:t>6020 Mental Health Counseling (Group):</a:t>
            </a:r>
            <a:r>
              <a:rPr lang="en-US" sz="1600" dirty="0"/>
              <a:t> Clinical interaction between 2 or more defendants/offenders and a psychiatrist, psychologist, or masters or doctoral level practitioner who is licensed or certified by his/her state’s regulatory board. The interactions shall be deliberate and based on clinical modalities, which have demonstrated evidence to stabilize mental health symptoms.</a:t>
            </a:r>
          </a:p>
          <a:p>
            <a:pPr marL="0" indent="0">
              <a:lnSpc>
                <a:spcPct val="120000"/>
              </a:lnSpc>
              <a:buNone/>
            </a:pPr>
            <a:endParaRPr lang="en-US" sz="1500" dirty="0"/>
          </a:p>
          <a:p>
            <a:pPr marL="114300" indent="0">
              <a:lnSpc>
                <a:spcPct val="120000"/>
              </a:lnSpc>
              <a:buNone/>
            </a:pPr>
            <a:endParaRPr lang="en-US" sz="1500" dirty="0"/>
          </a:p>
          <a:p>
            <a:endParaRPr lang="en-US" sz="1500" dirty="0"/>
          </a:p>
        </p:txBody>
      </p:sp>
      <p:sp>
        <p:nvSpPr>
          <p:cNvPr id="4" name="Content Placeholder 3"/>
          <p:cNvSpPr>
            <a:spLocks noGrp="1"/>
          </p:cNvSpPr>
          <p:nvPr>
            <p:ph sz="half" idx="2"/>
          </p:nvPr>
        </p:nvSpPr>
        <p:spPr/>
        <p:txBody>
          <a:bodyPr>
            <a:noAutofit/>
          </a:bodyPr>
          <a:lstStyle/>
          <a:p>
            <a:r>
              <a:rPr lang="en-US" sz="1600" b="1" dirty="0"/>
              <a:t>6010 Mental Health Counseling (Individual):</a:t>
            </a:r>
            <a:r>
              <a:rPr lang="en-US" sz="1600" dirty="0"/>
              <a:t> Clinical interaction between a defendant/offender and a psychiatrist, psychologist, or masters or doctoral level practitioner who is licensed or certified by his/her state’s regulatory board. The interactions shall be deliberate and based on clinical modalities, which have demonstrated evidence to stabilize mental health symptoms.</a:t>
            </a:r>
          </a:p>
          <a:p>
            <a:endParaRPr lang="en-US" sz="1600" dirty="0"/>
          </a:p>
          <a:p>
            <a:r>
              <a:rPr lang="en-US" sz="1600" b="1" dirty="0"/>
              <a:t>6051 Medication Monitoring: </a:t>
            </a:r>
            <a:r>
              <a:rPr lang="en-US" sz="1600" dirty="0"/>
              <a:t>Prescribe and evaluate the efficacy of psychotropic medications (incorporating feedback from the treatment provider and/or the USPO/USPSO).</a:t>
            </a:r>
          </a:p>
          <a:p>
            <a:endParaRPr lang="en-US" sz="1400" dirty="0"/>
          </a:p>
          <a:p>
            <a:endParaRPr lang="en-US" sz="1400" dirty="0"/>
          </a:p>
          <a:p>
            <a:endParaRPr lang="en-US" sz="1400" dirty="0"/>
          </a:p>
          <a:p>
            <a:endParaRPr lang="en-US" sz="1600" dirty="0"/>
          </a:p>
          <a:p>
            <a:endParaRPr lang="en-US" sz="1500" dirty="0"/>
          </a:p>
        </p:txBody>
      </p:sp>
      <p:pic>
        <p:nvPicPr>
          <p:cNvPr id="3074" name="Picture 2" descr="Image result for mental health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56801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1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76400"/>
            <a:ext cx="4038600" cy="4434840"/>
          </a:xfrm>
        </p:spPr>
        <p:txBody>
          <a:bodyPr>
            <a:noAutofit/>
          </a:bodyPr>
          <a:lstStyle/>
          <a:p>
            <a:pPr>
              <a:lnSpc>
                <a:spcPct val="110000"/>
              </a:lnSpc>
            </a:pPr>
            <a:r>
              <a:rPr lang="en-US" sz="1600" b="1" dirty="0"/>
              <a:t>6012 Individual SO Treatment: </a:t>
            </a:r>
            <a:r>
              <a:rPr lang="en-US" sz="1600" dirty="0"/>
              <a:t>Treatment is provided by a licensed/certified psychiatrist, psychologist, or masters or doctoral level practitioners who meets the standards of practice established by his/her state’s regulatory board and adheres to the established ethics, standards of practices of state sex offender management board.  Practitioners employ treatment methods that are based on a recognition of the long-term, comprehensive, offense-specific treatment for sex offenders. </a:t>
            </a:r>
          </a:p>
          <a:p>
            <a:pPr marL="114300" indent="0">
              <a:lnSpc>
                <a:spcPct val="110000"/>
              </a:lnSpc>
              <a:buNone/>
            </a:pPr>
            <a:endParaRPr lang="en-US" sz="1400" dirty="0"/>
          </a:p>
          <a:p>
            <a:endParaRPr lang="en-US" sz="1500" dirty="0"/>
          </a:p>
        </p:txBody>
      </p:sp>
      <p:sp>
        <p:nvSpPr>
          <p:cNvPr id="2" name="Title 1"/>
          <p:cNvSpPr>
            <a:spLocks noGrp="1"/>
          </p:cNvSpPr>
          <p:nvPr>
            <p:ph type="title"/>
          </p:nvPr>
        </p:nvSpPr>
        <p:spPr>
          <a:xfrm>
            <a:off x="457200" y="457200"/>
            <a:ext cx="8229600" cy="1143000"/>
          </a:xfrm>
        </p:spPr>
        <p:txBody>
          <a:bodyPr>
            <a:normAutofit/>
          </a:bodyPr>
          <a:lstStyle/>
          <a:p>
            <a:r>
              <a:rPr lang="en-US" sz="4800" b="1" dirty="0"/>
              <a:t>Sex Offense Specific Services</a:t>
            </a:r>
          </a:p>
        </p:txBody>
      </p:sp>
      <p:sp>
        <p:nvSpPr>
          <p:cNvPr id="4" name="Content Placeholder 3"/>
          <p:cNvSpPr>
            <a:spLocks noGrp="1"/>
          </p:cNvSpPr>
          <p:nvPr>
            <p:ph sz="half" idx="2"/>
          </p:nvPr>
        </p:nvSpPr>
        <p:spPr>
          <a:xfrm>
            <a:off x="4495800" y="1676400"/>
            <a:ext cx="4191000" cy="4434840"/>
          </a:xfrm>
        </p:spPr>
        <p:txBody>
          <a:bodyPr>
            <a:noAutofit/>
          </a:bodyPr>
          <a:lstStyle/>
          <a:p>
            <a:r>
              <a:rPr lang="en-US" sz="1600" b="1" dirty="0"/>
              <a:t>6022 Group SO Treatment</a:t>
            </a:r>
            <a:r>
              <a:rPr lang="en-US" sz="1600" dirty="0"/>
              <a:t>: 2 to 10 defendants/offenders.  Treatment is provided by a licensed/certified psychiatrist, psychologist, or masters or doctoral level practitioners who meets the standards of practice established by his/her state’s regulatory board and adheres to the established ethics, standards of practices of state sex offender management board.  Practitioners employ treatment methods that are based on a recognition of the long-term, comprehensive, offense-specific treatment for sex offenders.</a:t>
            </a:r>
          </a:p>
          <a:p>
            <a:endParaRPr lang="en-US" sz="1600" dirty="0"/>
          </a:p>
          <a:p>
            <a:r>
              <a:rPr lang="en-US" sz="1600" b="1" dirty="0"/>
              <a:t>5023 Maintenance/Monitoring Test: </a:t>
            </a:r>
            <a:r>
              <a:rPr lang="en-US" sz="1600" dirty="0"/>
              <a:t>Employed to periodically investigate the defendant/offender’s honesty with community supervision and compliance with supervision.</a:t>
            </a:r>
          </a:p>
          <a:p>
            <a:endParaRPr lang="en-US" sz="1400" dirty="0"/>
          </a:p>
          <a:p>
            <a:endParaRPr lang="en-US" sz="1400" dirty="0"/>
          </a:p>
        </p:txBody>
      </p:sp>
    </p:spTree>
    <p:extLst>
      <p:ext uri="{BB962C8B-B14F-4D97-AF65-F5344CB8AC3E}">
        <p14:creationId xmlns:p14="http://schemas.microsoft.com/office/powerpoint/2010/main" val="361814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776"/>
            <a:ext cx="8229600" cy="1143000"/>
          </a:xfrm>
        </p:spPr>
        <p:txBody>
          <a:bodyPr>
            <a:normAutofit/>
          </a:bodyPr>
          <a:lstStyle/>
          <a:p>
            <a:r>
              <a:rPr lang="en-US" sz="4800" b="1" dirty="0"/>
              <a:t>Drug Testing Services</a:t>
            </a:r>
          </a:p>
        </p:txBody>
      </p:sp>
      <p:sp>
        <p:nvSpPr>
          <p:cNvPr id="3" name="Content Placeholder 2"/>
          <p:cNvSpPr>
            <a:spLocks noGrp="1"/>
          </p:cNvSpPr>
          <p:nvPr>
            <p:ph idx="1"/>
          </p:nvPr>
        </p:nvSpPr>
        <p:spPr/>
        <p:txBody>
          <a:bodyPr>
            <a:noAutofit/>
          </a:bodyPr>
          <a:lstStyle/>
          <a:p>
            <a:r>
              <a:rPr lang="en-US" sz="1800" b="1" dirty="0"/>
              <a:t>1010 Urine Collection and Reporting:      </a:t>
            </a:r>
            <a:r>
              <a:rPr lang="en-US" sz="1800" dirty="0"/>
              <a:t>The vendor shall perform the procedures related to the collection, testing and reporting of urine specimens.</a:t>
            </a:r>
          </a:p>
          <a:p>
            <a:endParaRPr lang="en-US" sz="1800" dirty="0"/>
          </a:p>
          <a:p>
            <a:r>
              <a:rPr lang="en-US" sz="1800" b="1" dirty="0"/>
              <a:t>1012 Sweat Patch Application and Removal: </a:t>
            </a:r>
            <a:r>
              <a:rPr lang="en-US" sz="1800" dirty="0"/>
              <a:t> The vendor shall apply a sweat patch, which is an absorbent pad with an adhesive overlay, to the defendant/offender, fill out proper documentation, and remove sweat patch at a later date.</a:t>
            </a:r>
            <a:endParaRPr lang="en-US" sz="1800" dirty="0">
              <a:highlight>
                <a:srgbClr val="FFFF00"/>
              </a:highlight>
            </a:endParaRPr>
          </a:p>
          <a:p>
            <a:endParaRPr lang="en-US" sz="1400" dirty="0"/>
          </a:p>
          <a:p>
            <a:endParaRPr lang="en-US" sz="1600" dirty="0"/>
          </a:p>
          <a:p>
            <a:endParaRPr lang="en-US" sz="1600" dirty="0"/>
          </a:p>
        </p:txBody>
      </p:sp>
    </p:spTree>
    <p:extLst>
      <p:ext uri="{BB962C8B-B14F-4D97-AF65-F5344CB8AC3E}">
        <p14:creationId xmlns:p14="http://schemas.microsoft.com/office/powerpoint/2010/main" val="43289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457200"/>
            <a:ext cx="8229600" cy="1143000"/>
          </a:xfrm>
        </p:spPr>
        <p:txBody>
          <a:bodyPr>
            <a:normAutofit/>
          </a:bodyPr>
          <a:lstStyle/>
          <a:p>
            <a:pPr fontAlgn="auto">
              <a:spcAft>
                <a:spcPts val="0"/>
              </a:spcAft>
              <a:defRPr/>
            </a:pPr>
            <a:r>
              <a:rPr lang="en-US" sz="4800" b="1" dirty="0">
                <a:solidFill>
                  <a:srgbClr val="04617B"/>
                </a:solidFill>
              </a:rPr>
              <a:t>Urine Collection (1010)</a:t>
            </a:r>
            <a:endParaRPr lang="en-US" altLang="en-US" sz="4800" dirty="0">
              <a:solidFill>
                <a:schemeClr val="accent1">
                  <a:lumMod val="75000"/>
                </a:schemeClr>
              </a:solidFill>
            </a:endParaRPr>
          </a:p>
        </p:txBody>
      </p:sp>
      <p:sp>
        <p:nvSpPr>
          <p:cNvPr id="10243" name="Content Placeholder 2"/>
          <p:cNvSpPr>
            <a:spLocks noGrp="1"/>
          </p:cNvSpPr>
          <p:nvPr>
            <p:ph idx="1"/>
          </p:nvPr>
        </p:nvSpPr>
        <p:spPr>
          <a:xfrm>
            <a:off x="609600" y="1752600"/>
            <a:ext cx="8077200" cy="4800600"/>
          </a:xfrm>
        </p:spPr>
        <p:txBody>
          <a:bodyPr rtlCol="0">
            <a:normAutofit/>
          </a:bodyPr>
          <a:lstStyle/>
          <a:p>
            <a:pPr fontAlgn="auto">
              <a:spcAft>
                <a:spcPts val="0"/>
              </a:spcAft>
              <a:buFont typeface="Arial" pitchFamily="34" charset="0"/>
              <a:buChar char="•"/>
              <a:defRPr/>
            </a:pPr>
            <a:r>
              <a:rPr lang="en-US" altLang="en-US" sz="1600" dirty="0"/>
              <a:t>Store supplies in a secure area with access limited to authorized vendor employees</a:t>
            </a:r>
          </a:p>
          <a:p>
            <a:pPr fontAlgn="auto">
              <a:spcAft>
                <a:spcPts val="0"/>
              </a:spcAft>
              <a:buFont typeface="Arial" pitchFamily="34" charset="0"/>
              <a:buChar char="•"/>
              <a:defRPr/>
            </a:pPr>
            <a:r>
              <a:rPr lang="en-US" altLang="en-US" sz="1600" dirty="0"/>
              <a:t>If possible, provide a bathroom only for collecting urine specimens that is not sure be staff or others not providing urine specimens</a:t>
            </a:r>
          </a:p>
          <a:p>
            <a:pPr lvl="1">
              <a:buFont typeface="Arial" pitchFamily="34" charset="0"/>
              <a:buChar char="•"/>
              <a:defRPr/>
            </a:pPr>
            <a:r>
              <a:rPr lang="en-US" altLang="en-US" sz="1600" dirty="0"/>
              <a:t>If not possible, limit the possibility of interference with collection process or adulteration of the specimen and limit access during collection times</a:t>
            </a:r>
          </a:p>
          <a:p>
            <a:pPr>
              <a:buFont typeface="Arial" pitchFamily="34" charset="0"/>
              <a:buChar char="•"/>
              <a:defRPr/>
            </a:pPr>
            <a:r>
              <a:rPr lang="en-US" altLang="en-US" sz="1600" dirty="0"/>
              <a:t>Ensure collectors received appropriate detailed training that includes a review of the federal OSHA Bloodborne Pathogen regulations</a:t>
            </a:r>
          </a:p>
          <a:p>
            <a:pPr>
              <a:buFont typeface="Arial" pitchFamily="34" charset="0"/>
              <a:buChar char="•"/>
              <a:defRPr/>
            </a:pPr>
            <a:r>
              <a:rPr lang="en-US" altLang="en-US" sz="1600" dirty="0"/>
              <a:t>Maintain a collection log</a:t>
            </a:r>
          </a:p>
          <a:p>
            <a:pPr>
              <a:buFont typeface="Arial" pitchFamily="34" charset="0"/>
              <a:buChar char="•"/>
              <a:defRPr/>
            </a:pPr>
            <a:r>
              <a:rPr lang="en-US" altLang="en-US" sz="1600" dirty="0"/>
              <a:t>Direct observation of the voiding process by a person of the same gender</a:t>
            </a:r>
          </a:p>
          <a:p>
            <a:pPr>
              <a:buFont typeface="Arial" pitchFamily="34" charset="0"/>
              <a:buChar char="•"/>
              <a:defRPr/>
            </a:pPr>
            <a:r>
              <a:rPr lang="en-US" altLang="en-US" sz="1600" dirty="0"/>
              <a:t>Complete chain of custody form</a:t>
            </a:r>
          </a:p>
          <a:p>
            <a:pPr>
              <a:buFont typeface="Arial" pitchFamily="34" charset="0"/>
              <a:buChar char="•"/>
              <a:defRPr/>
            </a:pPr>
            <a:r>
              <a:rPr lang="en-US" altLang="en-US" sz="1600" dirty="0"/>
              <a:t>Seal and bag specimen bottle</a:t>
            </a:r>
          </a:p>
          <a:p>
            <a:pPr>
              <a:buFont typeface="Arial" pitchFamily="34" charset="0"/>
              <a:buChar char="•"/>
              <a:defRPr/>
            </a:pPr>
            <a:r>
              <a:rPr lang="en-US" altLang="en-US" sz="1600" dirty="0"/>
              <a:t>Specimens must be refrigerated in a secure area with access limited only to authorized personnel</a:t>
            </a:r>
          </a:p>
          <a:p>
            <a:pPr>
              <a:buFont typeface="Arial" pitchFamily="34" charset="0"/>
              <a:buChar char="•"/>
              <a:defRPr/>
            </a:pPr>
            <a:r>
              <a:rPr lang="en-US" altLang="en-US" sz="1600" dirty="0"/>
              <a:t>Mail within 48 hours (Paid for by USPO)</a:t>
            </a:r>
          </a:p>
          <a:p>
            <a:pPr>
              <a:buFont typeface="Arial" pitchFamily="34" charset="0"/>
              <a:buChar char="•"/>
              <a:defRPr/>
            </a:pPr>
            <a:r>
              <a:rPr lang="en-US" altLang="en-US" sz="1600" dirty="0"/>
              <a:t>All collection and mailing supplies are provided by USPO</a:t>
            </a:r>
          </a:p>
          <a:p>
            <a:pPr>
              <a:buFont typeface="Arial" pitchFamily="34" charset="0"/>
              <a:buChar char="•"/>
              <a:defRPr/>
            </a:pPr>
            <a:r>
              <a:rPr lang="en-US" altLang="en-US" sz="1600" dirty="0"/>
              <a:t>USPO has a database (Comply) which automatically schedules individuals for random tests based on dates provided by the vendor</a:t>
            </a:r>
          </a:p>
          <a:p>
            <a:pPr marL="0" indent="0">
              <a:buNone/>
              <a:defRPr/>
            </a:pPr>
            <a:endParaRPr lang="en-US" altLang="en-US" sz="1600" dirty="0">
              <a:latin typeface="+mj-lt"/>
            </a:endParaRPr>
          </a:p>
          <a:p>
            <a:pPr marL="640080" lvl="1" fontAlgn="auto">
              <a:spcAft>
                <a:spcPts val="0"/>
              </a:spcAft>
              <a:buFont typeface="Arial" pitchFamily="34" charset="0"/>
              <a:buChar char="•"/>
              <a:defRPr/>
            </a:pPr>
            <a:endParaRPr lang="en-US" altLang="en-US" sz="1600" dirty="0">
              <a:latin typeface="+mj-lt"/>
            </a:endParaRPr>
          </a:p>
          <a:p>
            <a:pPr marL="640080" lvl="1" fontAlgn="auto">
              <a:spcAft>
                <a:spcPts val="0"/>
              </a:spcAft>
              <a:buFont typeface="Arial" pitchFamily="34" charset="0"/>
              <a:buChar char="•"/>
              <a:defRPr/>
            </a:pPr>
            <a:endParaRPr lang="en-US" altLang="en-US" dirty="0"/>
          </a:p>
          <a:p>
            <a:pPr marL="411480" lvl="1" indent="0" fontAlgn="auto">
              <a:spcAft>
                <a:spcPts val="0"/>
              </a:spcAft>
              <a:buFont typeface="Arial" pitchFamily="34" charset="0"/>
              <a:buNone/>
              <a:defRPr/>
            </a:pPr>
            <a:endParaRPr lang="en-US" altLang="en-US" dirty="0"/>
          </a:p>
          <a:p>
            <a:pPr marL="640080" lvl="1" fontAlgn="auto">
              <a:spcAft>
                <a:spcPts val="0"/>
              </a:spcAft>
              <a:buFont typeface="Arial" pitchFamily="34" charset="0"/>
              <a:buChar char="•"/>
              <a:defRPr/>
            </a:pPr>
            <a:endParaRPr lang="en-US" altLang="en-US" dirty="0"/>
          </a:p>
          <a:p>
            <a:pPr marL="640080" lvl="1" fontAlgn="auto">
              <a:spcAft>
                <a:spcPts val="0"/>
              </a:spcAft>
              <a:buFont typeface="Arial" pitchFamily="34" charset="0"/>
              <a:buChar char="•"/>
              <a:defRPr/>
            </a:pPr>
            <a:endParaRPr lang="en-US" altLang="en-US" dirty="0"/>
          </a:p>
        </p:txBody>
      </p:sp>
    </p:spTree>
    <p:extLst>
      <p:ext uri="{BB962C8B-B14F-4D97-AF65-F5344CB8AC3E}">
        <p14:creationId xmlns:p14="http://schemas.microsoft.com/office/powerpoint/2010/main" val="124907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990600"/>
            <a:ext cx="8229600" cy="1143000"/>
          </a:xfrm>
        </p:spPr>
        <p:txBody>
          <a:bodyPr>
            <a:noAutofit/>
          </a:bodyPr>
          <a:lstStyle/>
          <a:p>
            <a:pPr fontAlgn="auto">
              <a:spcAft>
                <a:spcPts val="0"/>
              </a:spcAft>
              <a:defRPr/>
            </a:pPr>
            <a:r>
              <a:rPr lang="en-US" sz="4800" b="1" dirty="0">
                <a:solidFill>
                  <a:srgbClr val="04617B"/>
                </a:solidFill>
              </a:rPr>
              <a:t>Sweat Patch Application &amp; Removal (1012)</a:t>
            </a:r>
            <a:endParaRPr lang="en-US" altLang="en-US" sz="4800" dirty="0">
              <a:solidFill>
                <a:schemeClr val="accent1">
                  <a:lumMod val="75000"/>
                </a:schemeClr>
              </a:solidFill>
            </a:endParaRPr>
          </a:p>
        </p:txBody>
      </p:sp>
      <p:sp>
        <p:nvSpPr>
          <p:cNvPr id="10243" name="Content Placeholder 2"/>
          <p:cNvSpPr>
            <a:spLocks noGrp="1"/>
          </p:cNvSpPr>
          <p:nvPr>
            <p:ph idx="1"/>
          </p:nvPr>
        </p:nvSpPr>
        <p:spPr>
          <a:xfrm>
            <a:off x="609600" y="2286000"/>
            <a:ext cx="8077200" cy="4800600"/>
          </a:xfrm>
        </p:spPr>
        <p:txBody>
          <a:bodyPr rtlCol="0">
            <a:normAutofit/>
          </a:bodyPr>
          <a:lstStyle/>
          <a:p>
            <a:pPr fontAlgn="auto">
              <a:spcAft>
                <a:spcPts val="0"/>
              </a:spcAft>
              <a:buFont typeface="Arial" pitchFamily="34" charset="0"/>
              <a:buChar char="•"/>
              <a:defRPr/>
            </a:pPr>
            <a:r>
              <a:rPr lang="en-US" altLang="en-US" sz="1600" dirty="0"/>
              <a:t>Staff shall participate in a training and certification process</a:t>
            </a:r>
          </a:p>
          <a:p>
            <a:pPr fontAlgn="auto">
              <a:spcAft>
                <a:spcPts val="0"/>
              </a:spcAft>
              <a:buFont typeface="Arial" pitchFamily="34" charset="0"/>
              <a:buChar char="•"/>
              <a:defRPr/>
            </a:pPr>
            <a:r>
              <a:rPr lang="en-US" altLang="en-US" sz="1600" dirty="0"/>
              <a:t>Store supplies in a secure area with access limited to authorized vendor employees</a:t>
            </a:r>
          </a:p>
          <a:p>
            <a:pPr fontAlgn="auto">
              <a:spcAft>
                <a:spcPts val="0"/>
              </a:spcAft>
              <a:buFont typeface="Arial" pitchFamily="34" charset="0"/>
              <a:buChar char="•"/>
              <a:defRPr/>
            </a:pPr>
            <a:r>
              <a:rPr lang="en-US" altLang="en-US" sz="1600" dirty="0"/>
              <a:t>Ensure that a witness is present when the def/off and collector are of opposite gender</a:t>
            </a:r>
          </a:p>
          <a:p>
            <a:pPr>
              <a:buFont typeface="Arial" pitchFamily="34" charset="0"/>
              <a:buChar char="•"/>
              <a:defRPr/>
            </a:pPr>
            <a:r>
              <a:rPr lang="en-US" altLang="en-US" sz="1600" dirty="0"/>
              <a:t>Maintain a collection log</a:t>
            </a:r>
          </a:p>
          <a:p>
            <a:pPr>
              <a:buFont typeface="Arial" pitchFamily="34" charset="0"/>
              <a:buChar char="•"/>
              <a:defRPr/>
            </a:pPr>
            <a:r>
              <a:rPr lang="en-US" altLang="en-US" sz="1600" dirty="0"/>
              <a:t>Apply patch to individuals’ upper arm (alternate locations are available) </a:t>
            </a:r>
          </a:p>
          <a:p>
            <a:pPr>
              <a:buFont typeface="Arial" pitchFamily="34" charset="0"/>
              <a:buChar char="•"/>
              <a:defRPr/>
            </a:pPr>
            <a:r>
              <a:rPr lang="en-US" altLang="en-US" sz="1600" dirty="0"/>
              <a:t>At a later date, remove patch from individual</a:t>
            </a:r>
          </a:p>
          <a:p>
            <a:pPr>
              <a:buFont typeface="Arial" pitchFamily="34" charset="0"/>
              <a:buChar char="•"/>
              <a:defRPr/>
            </a:pPr>
            <a:r>
              <a:rPr lang="en-US" altLang="en-US" sz="1600" dirty="0"/>
              <a:t>Complete chain of custody form</a:t>
            </a:r>
          </a:p>
          <a:p>
            <a:pPr>
              <a:buFont typeface="Arial" pitchFamily="34" charset="0"/>
              <a:buChar char="•"/>
              <a:defRPr/>
            </a:pPr>
            <a:r>
              <a:rPr lang="en-US" altLang="en-US" sz="1600" dirty="0"/>
              <a:t>Seal and bag specimen </a:t>
            </a:r>
          </a:p>
          <a:p>
            <a:pPr>
              <a:buFont typeface="Arial" pitchFamily="34" charset="0"/>
              <a:buChar char="•"/>
              <a:defRPr/>
            </a:pPr>
            <a:r>
              <a:rPr lang="en-US" altLang="en-US" sz="1600" dirty="0"/>
              <a:t>Mail within 24 hours (Paid for by USPO)</a:t>
            </a:r>
          </a:p>
          <a:p>
            <a:pPr>
              <a:buFont typeface="Arial" pitchFamily="34" charset="0"/>
              <a:buChar char="•"/>
              <a:defRPr/>
            </a:pPr>
            <a:r>
              <a:rPr lang="en-US" altLang="en-US" sz="1600" dirty="0"/>
              <a:t>All collection and mailing supplies are provided by USPO</a:t>
            </a:r>
          </a:p>
          <a:p>
            <a:pPr>
              <a:buFont typeface="Arial" pitchFamily="34" charset="0"/>
              <a:buChar char="•"/>
              <a:defRPr/>
            </a:pPr>
            <a:r>
              <a:rPr lang="en-US" altLang="en-US" sz="1600" dirty="0"/>
              <a:t>Billing for complete process (after removal)</a:t>
            </a:r>
          </a:p>
          <a:p>
            <a:pPr marL="0" indent="0">
              <a:buNone/>
              <a:defRPr/>
            </a:pPr>
            <a:endParaRPr lang="en-US" altLang="en-US" sz="1800" dirty="0"/>
          </a:p>
          <a:p>
            <a:pPr marL="393192" lvl="1" indent="0" fontAlgn="auto">
              <a:spcAft>
                <a:spcPts val="0"/>
              </a:spcAft>
              <a:buNone/>
              <a:defRPr/>
            </a:pPr>
            <a:endParaRPr lang="en-US" altLang="en-US" dirty="0"/>
          </a:p>
          <a:p>
            <a:pPr marL="640080" lvl="1" fontAlgn="auto">
              <a:spcAft>
                <a:spcPts val="0"/>
              </a:spcAft>
              <a:buFont typeface="Arial" pitchFamily="34" charset="0"/>
              <a:buChar char="•"/>
              <a:defRPr/>
            </a:pPr>
            <a:endParaRPr lang="en-US" altLang="en-US" dirty="0"/>
          </a:p>
          <a:p>
            <a:pPr marL="411480" lvl="1" indent="0" fontAlgn="auto">
              <a:spcAft>
                <a:spcPts val="0"/>
              </a:spcAft>
              <a:buFont typeface="Arial" pitchFamily="34" charset="0"/>
              <a:buNone/>
              <a:defRPr/>
            </a:pPr>
            <a:endParaRPr lang="en-US" altLang="en-US" dirty="0"/>
          </a:p>
          <a:p>
            <a:pPr marL="640080" lvl="1" fontAlgn="auto">
              <a:spcAft>
                <a:spcPts val="0"/>
              </a:spcAft>
              <a:buFont typeface="Arial" pitchFamily="34" charset="0"/>
              <a:buChar char="•"/>
              <a:defRPr/>
            </a:pPr>
            <a:endParaRPr lang="en-US" altLang="en-US" dirty="0"/>
          </a:p>
          <a:p>
            <a:pPr marL="640080" lvl="1" fontAlgn="auto">
              <a:spcAft>
                <a:spcPts val="0"/>
              </a:spcAft>
              <a:buFont typeface="Arial" pitchFamily="34" charset="0"/>
              <a:buChar char="•"/>
              <a:defRPr/>
            </a:pPr>
            <a:endParaRPr lang="en-US" altLang="en-US" dirty="0"/>
          </a:p>
        </p:txBody>
      </p:sp>
    </p:spTree>
    <p:extLst>
      <p:ext uri="{BB962C8B-B14F-4D97-AF65-F5344CB8AC3E}">
        <p14:creationId xmlns:p14="http://schemas.microsoft.com/office/powerpoint/2010/main" val="6686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4800" b="1" dirty="0"/>
              <a:t>Other Services</a:t>
            </a:r>
          </a:p>
        </p:txBody>
      </p:sp>
      <p:sp>
        <p:nvSpPr>
          <p:cNvPr id="3" name="Content Placeholder 2"/>
          <p:cNvSpPr>
            <a:spLocks noGrp="1"/>
          </p:cNvSpPr>
          <p:nvPr>
            <p:ph idx="1"/>
          </p:nvPr>
        </p:nvSpPr>
        <p:spPr/>
        <p:txBody>
          <a:bodyPr>
            <a:noAutofit/>
          </a:bodyPr>
          <a:lstStyle/>
          <a:p>
            <a:pPr>
              <a:lnSpc>
                <a:spcPct val="110000"/>
              </a:lnSpc>
            </a:pPr>
            <a:r>
              <a:rPr lang="en-US" sz="1800" b="1" dirty="0"/>
              <a:t>1501</a:t>
            </a:r>
            <a:r>
              <a:rPr lang="en-US" sz="1600" b="1" dirty="0"/>
              <a:t> Defendant/Offender Reimbursement and Co-Payment:                               </a:t>
            </a:r>
            <a:r>
              <a:rPr lang="en-US" sz="1600" dirty="0"/>
              <a:t>Collect any co-payment authorized on the Program Plan (Probation Form 45) and deduct any collected co-payment from the next invoice to be submitted to the judiciary.</a:t>
            </a:r>
          </a:p>
          <a:p>
            <a:pPr marL="114300" indent="0">
              <a:lnSpc>
                <a:spcPct val="110000"/>
              </a:lnSpc>
              <a:buNone/>
            </a:pPr>
            <a:endParaRPr lang="en-US" sz="1600" dirty="0"/>
          </a:p>
          <a:p>
            <a:pPr marL="114300" indent="0" algn="just">
              <a:lnSpc>
                <a:spcPct val="110000"/>
              </a:lnSpc>
              <a:buNone/>
            </a:pPr>
            <a:r>
              <a:rPr lang="en-US" sz="1600" b="1" dirty="0">
                <a:solidFill>
                  <a:schemeClr val="accent1">
                    <a:lumMod val="75000"/>
                  </a:schemeClr>
                </a:solidFill>
              </a:rPr>
              <a:t>Additional details regarding each project code can be found in Section C of the Statement of Work (SOW).</a:t>
            </a:r>
          </a:p>
          <a:p>
            <a:pPr marL="114300" indent="0" algn="just">
              <a:lnSpc>
                <a:spcPct val="110000"/>
              </a:lnSpc>
              <a:buNone/>
            </a:pPr>
            <a:endParaRPr lang="en-US" sz="1400" b="1" dirty="0">
              <a:solidFill>
                <a:schemeClr val="accent1">
                  <a:lumMod val="75000"/>
                </a:schemeClr>
              </a:solidFill>
            </a:endParaRPr>
          </a:p>
        </p:txBody>
      </p:sp>
    </p:spTree>
    <p:extLst>
      <p:ext uri="{BB962C8B-B14F-4D97-AF65-F5344CB8AC3E}">
        <p14:creationId xmlns:p14="http://schemas.microsoft.com/office/powerpoint/2010/main" val="295629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800600" cy="1143000"/>
          </a:xfrm>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5400" b="1" dirty="0">
                <a:latin typeface="+mn-lt"/>
              </a:rPr>
              <a:t>Welcome!</a:t>
            </a:r>
          </a:p>
        </p:txBody>
      </p:sp>
      <p:sp>
        <p:nvSpPr>
          <p:cNvPr id="3" name="Content Placeholder 2"/>
          <p:cNvSpPr>
            <a:spLocks noGrp="1"/>
          </p:cNvSpPr>
          <p:nvPr>
            <p:ph sz="half" idx="1"/>
          </p:nvPr>
        </p:nvSpPr>
        <p:spPr>
          <a:xfrm>
            <a:off x="228600" y="2133600"/>
            <a:ext cx="8382000" cy="4407408"/>
          </a:xfrm>
        </p:spPr>
        <p:txBody>
          <a:bodyPr>
            <a:normAutofit/>
          </a:bodyPr>
          <a:lstStyle/>
          <a:p>
            <a:pPr>
              <a:lnSpc>
                <a:spcPct val="150000"/>
              </a:lnSpc>
            </a:pPr>
            <a:r>
              <a:rPr lang="en-US" sz="2000" b="1" dirty="0"/>
              <a:t>Michael Cusick</a:t>
            </a:r>
            <a:r>
              <a:rPr lang="en-US" sz="2000" dirty="0"/>
              <a:t>, Chief U.S. </a:t>
            </a:r>
            <a:r>
              <a:rPr lang="en-US" sz="2000"/>
              <a:t>Probation </a:t>
            </a:r>
            <a:r>
              <a:rPr lang="en-US" sz="2000" dirty="0"/>
              <a:t>Officer</a:t>
            </a:r>
          </a:p>
          <a:p>
            <a:pPr>
              <a:lnSpc>
                <a:spcPct val="150000"/>
              </a:lnSpc>
            </a:pPr>
            <a:r>
              <a:rPr lang="en-US" sz="2000" b="1" dirty="0"/>
              <a:t>Michael Lemon</a:t>
            </a:r>
            <a:r>
              <a:rPr lang="en-US" sz="2000" dirty="0"/>
              <a:t>, Deputy Chief U.S. Probation Officer</a:t>
            </a:r>
          </a:p>
          <a:p>
            <a:pPr>
              <a:lnSpc>
                <a:spcPct val="150000"/>
              </a:lnSpc>
            </a:pPr>
            <a:r>
              <a:rPr lang="en-US" sz="2000" b="1" dirty="0"/>
              <a:t>Shawna Lapierre</a:t>
            </a:r>
            <a:r>
              <a:rPr lang="en-US" sz="2000" dirty="0"/>
              <a:t>, Senior U.S. Probation Officer/Contracting Officer</a:t>
            </a:r>
          </a:p>
          <a:p>
            <a:pPr>
              <a:lnSpc>
                <a:spcPct val="150000"/>
              </a:lnSpc>
            </a:pPr>
            <a:r>
              <a:rPr lang="en-US" sz="2000" b="1" dirty="0"/>
              <a:t>Parish Gibson</a:t>
            </a:r>
            <a:r>
              <a:rPr lang="en-US" sz="2000" dirty="0"/>
              <a:t>, Supervisory U.S. Probation Officer</a:t>
            </a:r>
          </a:p>
          <a:p>
            <a:pPr marL="114300" indent="0">
              <a:buNone/>
            </a:pPr>
            <a:endParaRPr lang="en-US" dirty="0"/>
          </a:p>
        </p:txBody>
      </p:sp>
    </p:spTree>
    <p:extLst>
      <p:ext uri="{BB962C8B-B14F-4D97-AF65-F5344CB8AC3E}">
        <p14:creationId xmlns:p14="http://schemas.microsoft.com/office/powerpoint/2010/main" val="182762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229600" cy="1143000"/>
          </a:xfrm>
        </p:spPr>
        <p:txBody>
          <a:bodyPr>
            <a:normAutofit/>
          </a:bodyPr>
          <a:lstStyle/>
          <a:p>
            <a:r>
              <a:rPr lang="en-US" sz="4800" dirty="0"/>
              <a:t>Local Needs</a:t>
            </a:r>
            <a:br>
              <a:rPr lang="en-US" dirty="0"/>
            </a:br>
            <a:endParaRPr lang="en-US" sz="2200" dirty="0">
              <a:solidFill>
                <a:srgbClr val="FF0000"/>
              </a:solidFill>
            </a:endParaRPr>
          </a:p>
        </p:txBody>
      </p:sp>
      <p:sp>
        <p:nvSpPr>
          <p:cNvPr id="3" name="Content Placeholder 2"/>
          <p:cNvSpPr>
            <a:spLocks noGrp="1"/>
          </p:cNvSpPr>
          <p:nvPr>
            <p:ph idx="1"/>
          </p:nvPr>
        </p:nvSpPr>
        <p:spPr>
          <a:xfrm>
            <a:off x="457200" y="1600200"/>
            <a:ext cx="8229600" cy="5181600"/>
          </a:xfrm>
        </p:spPr>
        <p:txBody>
          <a:bodyPr>
            <a:noAutofit/>
          </a:bodyPr>
          <a:lstStyle/>
          <a:p>
            <a:pPr algn="just"/>
            <a:r>
              <a:rPr lang="en-US" sz="1600" dirty="0"/>
              <a:t>Project Codes:</a:t>
            </a:r>
            <a:r>
              <a:rPr lang="en-US" sz="1600" b="1" dirty="0"/>
              <a:t> </a:t>
            </a:r>
            <a:r>
              <a:rPr lang="en-US" sz="1600" b="1" dirty="0">
                <a:solidFill>
                  <a:srgbClr val="FF0000"/>
                </a:solidFill>
              </a:rPr>
              <a:t>2000 Case Management; 2010 Individual SA; 2011 SA Assessment; 2020 Group SA; 2080 IOP; 5011 MH Assessment; 6010 Individual MH; 6020 Group MH; 6051 Medication Monitoring; 6012 Individual SO; 6022 Group SO</a:t>
            </a:r>
          </a:p>
          <a:p>
            <a:pPr lvl="1" algn="just"/>
            <a:r>
              <a:rPr lang="en-US" sz="1600" dirty="0"/>
              <a:t>In response to the COVID-19 pandemic, telemedicine has been authorized for these project codes.  The use of telemedicine is not in lieu of the vendor’s ability to provide in-person services when appropriate.</a:t>
            </a:r>
          </a:p>
          <a:p>
            <a:endParaRPr lang="en-US" sz="1600" dirty="0"/>
          </a:p>
          <a:p>
            <a:r>
              <a:rPr lang="en-US" sz="1600" dirty="0"/>
              <a:t>Project Code:</a:t>
            </a:r>
            <a:r>
              <a:rPr lang="en-US" sz="1600" b="1" dirty="0"/>
              <a:t> </a:t>
            </a:r>
            <a:r>
              <a:rPr lang="en-US" sz="1600" b="1" dirty="0">
                <a:solidFill>
                  <a:srgbClr val="FF0000"/>
                </a:solidFill>
              </a:rPr>
              <a:t>1010 Urine Collection</a:t>
            </a:r>
          </a:p>
          <a:p>
            <a:pPr lvl="1"/>
            <a:r>
              <a:rPr lang="en-US" sz="1600" dirty="0"/>
              <a:t>The vendor must employ a random urine collection process as approved by the US Probation Office. The vendor shall assign at least four random morning collection periods and at least four random afternoon collection periods per month for both male and female defendants/offenders. Urine collection windows shall be at least two hours in length. Morning collections shall be between the hours of 7am and 11am and afternoon collections shall be between the hours of 2pm and 7pm.</a:t>
            </a:r>
          </a:p>
        </p:txBody>
      </p:sp>
    </p:spTree>
    <p:extLst>
      <p:ext uri="{BB962C8B-B14F-4D97-AF65-F5344CB8AC3E}">
        <p14:creationId xmlns:p14="http://schemas.microsoft.com/office/powerpoint/2010/main" val="76545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EB10-E26E-4BAB-9EF1-EBE2C0D480B6}"/>
              </a:ext>
            </a:extLst>
          </p:cNvPr>
          <p:cNvSpPr>
            <a:spLocks noGrp="1"/>
          </p:cNvSpPr>
          <p:nvPr>
            <p:ph type="title"/>
          </p:nvPr>
        </p:nvSpPr>
        <p:spPr/>
        <p:txBody>
          <a:bodyPr/>
          <a:lstStyle/>
          <a:p>
            <a:r>
              <a:rPr lang="en-US" dirty="0"/>
              <a:t>What are we soliciting for?</a:t>
            </a:r>
          </a:p>
        </p:txBody>
      </p:sp>
      <p:pic>
        <p:nvPicPr>
          <p:cNvPr id="4" name="Content Placeholder 3">
            <a:extLst>
              <a:ext uri="{FF2B5EF4-FFF2-40B4-BE49-F238E27FC236}">
                <a16:creationId xmlns:a16="http://schemas.microsoft.com/office/drawing/2014/main" id="{D26AFF20-4D83-4108-B4A5-F7FDBDEF319E}"/>
              </a:ext>
            </a:extLst>
          </p:cNvPr>
          <p:cNvPicPr>
            <a:picLocks noGrp="1" noChangeAspect="1"/>
          </p:cNvPicPr>
          <p:nvPr>
            <p:ph idx="1"/>
          </p:nvPr>
        </p:nvPicPr>
        <p:blipFill>
          <a:blip r:embed="rId2"/>
          <a:stretch>
            <a:fillRect/>
          </a:stretch>
        </p:blipFill>
        <p:spPr>
          <a:xfrm>
            <a:off x="457200" y="1981200"/>
            <a:ext cx="8229600" cy="3342289"/>
          </a:xfrm>
          <a:prstGeom prst="rect">
            <a:avLst/>
          </a:prstGeom>
        </p:spPr>
      </p:pic>
      <p:sp>
        <p:nvSpPr>
          <p:cNvPr id="6" name="Oval 5">
            <a:extLst>
              <a:ext uri="{FF2B5EF4-FFF2-40B4-BE49-F238E27FC236}">
                <a16:creationId xmlns:a16="http://schemas.microsoft.com/office/drawing/2014/main" id="{86F00649-5C26-458C-A2E9-B0882A2283F6}"/>
              </a:ext>
            </a:extLst>
          </p:cNvPr>
          <p:cNvSpPr/>
          <p:nvPr/>
        </p:nvSpPr>
        <p:spPr>
          <a:xfrm>
            <a:off x="6324600" y="3048000"/>
            <a:ext cx="13716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22C276A-15F1-4752-8520-CEBB432CD8C7}"/>
              </a:ext>
            </a:extLst>
          </p:cNvPr>
          <p:cNvSpPr/>
          <p:nvPr/>
        </p:nvSpPr>
        <p:spPr>
          <a:xfrm>
            <a:off x="838200" y="1952413"/>
            <a:ext cx="13716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92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A896-BF76-4151-BC27-EF9108A822C4}"/>
              </a:ext>
            </a:extLst>
          </p:cNvPr>
          <p:cNvSpPr>
            <a:spLocks noGrp="1"/>
          </p:cNvSpPr>
          <p:nvPr>
            <p:ph type="title"/>
          </p:nvPr>
        </p:nvSpPr>
        <p:spPr>
          <a:xfrm>
            <a:off x="457200" y="381000"/>
            <a:ext cx="8229600" cy="1143000"/>
          </a:xfrm>
        </p:spPr>
        <p:txBody>
          <a:bodyPr/>
          <a:lstStyle/>
          <a:p>
            <a:r>
              <a:rPr lang="en-US" dirty="0"/>
              <a:t>RFPs by County</a:t>
            </a:r>
          </a:p>
        </p:txBody>
      </p:sp>
      <p:sp>
        <p:nvSpPr>
          <p:cNvPr id="3" name="Content Placeholder 2">
            <a:extLst>
              <a:ext uri="{FF2B5EF4-FFF2-40B4-BE49-F238E27FC236}">
                <a16:creationId xmlns:a16="http://schemas.microsoft.com/office/drawing/2014/main" id="{4C45FE47-54DB-4371-900E-FC38CA1E5A05}"/>
              </a:ext>
            </a:extLst>
          </p:cNvPr>
          <p:cNvSpPr>
            <a:spLocks noGrp="1"/>
          </p:cNvSpPr>
          <p:nvPr>
            <p:ph idx="1"/>
          </p:nvPr>
        </p:nvSpPr>
        <p:spPr>
          <a:xfrm>
            <a:off x="457200" y="1676400"/>
            <a:ext cx="8229600" cy="4389120"/>
          </a:xfrm>
        </p:spPr>
        <p:txBody>
          <a:bodyPr numCol="3">
            <a:normAutofit fontScale="55000" lnSpcReduction="20000"/>
          </a:bodyPr>
          <a:lstStyle/>
          <a:p>
            <a:pPr marL="0" indent="0">
              <a:buNone/>
            </a:pPr>
            <a:r>
              <a:rPr lang="en-US" sz="2900" b="1" dirty="0"/>
              <a:t>Franklin/Grand Isle</a:t>
            </a:r>
          </a:p>
          <a:p>
            <a:r>
              <a:rPr lang="en-US" dirty="0"/>
              <a:t>Mental Health Treatment</a:t>
            </a:r>
          </a:p>
          <a:p>
            <a:r>
              <a:rPr lang="en-US" dirty="0"/>
              <a:t>Substance Abuse Treatment</a:t>
            </a:r>
          </a:p>
          <a:p>
            <a:r>
              <a:rPr lang="en-US" dirty="0"/>
              <a:t>Drug Testing</a:t>
            </a:r>
          </a:p>
          <a:p>
            <a:endParaRPr lang="en-US" dirty="0"/>
          </a:p>
          <a:p>
            <a:pPr marL="0" indent="0">
              <a:buNone/>
            </a:pPr>
            <a:r>
              <a:rPr lang="en-US" sz="2900" b="1" dirty="0"/>
              <a:t>Chittenden</a:t>
            </a:r>
          </a:p>
          <a:p>
            <a:r>
              <a:rPr lang="en-US" dirty="0"/>
              <a:t>Mental Health Treatment</a:t>
            </a:r>
          </a:p>
          <a:p>
            <a:r>
              <a:rPr lang="en-US" dirty="0"/>
              <a:t>Substance Abuse Treatment</a:t>
            </a:r>
          </a:p>
          <a:p>
            <a:r>
              <a:rPr lang="en-US" dirty="0"/>
              <a:t>Drug Testing</a:t>
            </a:r>
          </a:p>
          <a:p>
            <a:r>
              <a:rPr lang="en-US" dirty="0"/>
              <a:t>Sex Offender Treatment</a:t>
            </a:r>
          </a:p>
          <a:p>
            <a:endParaRPr lang="en-US" dirty="0"/>
          </a:p>
          <a:p>
            <a:pPr marL="0" indent="0">
              <a:buNone/>
            </a:pPr>
            <a:r>
              <a:rPr lang="en-US" sz="2900" b="1" dirty="0"/>
              <a:t>Addison</a:t>
            </a:r>
          </a:p>
          <a:p>
            <a:r>
              <a:rPr lang="en-US" dirty="0"/>
              <a:t>Mental Health Treatment</a:t>
            </a:r>
          </a:p>
          <a:p>
            <a:r>
              <a:rPr lang="en-US" dirty="0"/>
              <a:t>Substance Abuse Treatment</a:t>
            </a:r>
          </a:p>
          <a:p>
            <a:r>
              <a:rPr lang="en-US" dirty="0"/>
              <a:t>Drug Testing</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buNone/>
            </a:pPr>
            <a:r>
              <a:rPr lang="en-US" sz="2900" b="1" dirty="0"/>
              <a:t>Rutland</a:t>
            </a:r>
          </a:p>
          <a:p>
            <a:r>
              <a:rPr lang="en-US" dirty="0"/>
              <a:t>Mental Health Treatment</a:t>
            </a:r>
          </a:p>
          <a:p>
            <a:r>
              <a:rPr lang="en-US" dirty="0"/>
              <a:t>Substance Abuse Treatment</a:t>
            </a:r>
          </a:p>
          <a:p>
            <a:r>
              <a:rPr lang="en-US" dirty="0"/>
              <a:t>Drug Testing</a:t>
            </a:r>
          </a:p>
          <a:p>
            <a:r>
              <a:rPr lang="en-US" dirty="0"/>
              <a:t>Sex Offender Treatment</a:t>
            </a:r>
          </a:p>
          <a:p>
            <a:endParaRPr lang="en-US" dirty="0"/>
          </a:p>
          <a:p>
            <a:pPr marL="0" indent="0">
              <a:buNone/>
            </a:pPr>
            <a:r>
              <a:rPr lang="en-US" sz="2900" b="1" dirty="0"/>
              <a:t>Bennington</a:t>
            </a:r>
          </a:p>
          <a:p>
            <a:r>
              <a:rPr lang="en-US" dirty="0"/>
              <a:t>Drug Testing</a:t>
            </a:r>
          </a:p>
          <a:p>
            <a:endParaRPr lang="en-US" dirty="0"/>
          </a:p>
          <a:p>
            <a:pPr marL="0" indent="0">
              <a:buNone/>
            </a:pPr>
            <a:r>
              <a:rPr lang="en-US" sz="2900" b="1" dirty="0"/>
              <a:t>Windham</a:t>
            </a:r>
          </a:p>
          <a:p>
            <a:r>
              <a:rPr lang="en-US" dirty="0"/>
              <a:t>Mental Health Treatment</a:t>
            </a:r>
          </a:p>
          <a:p>
            <a:r>
              <a:rPr lang="en-US" dirty="0"/>
              <a:t>Substance Abuse Treatment</a:t>
            </a:r>
          </a:p>
          <a:p>
            <a:r>
              <a:rPr lang="en-US" dirty="0"/>
              <a:t>Drug Testing</a:t>
            </a:r>
          </a:p>
          <a:p>
            <a:r>
              <a:rPr lang="en-US" dirty="0"/>
              <a:t>Sex Offender Treatment</a:t>
            </a:r>
          </a:p>
          <a:p>
            <a:endParaRPr lang="en-US"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sz="2900" b="1" dirty="0"/>
              <a:t>Windsor/Orange</a:t>
            </a:r>
          </a:p>
          <a:p>
            <a:r>
              <a:rPr lang="en-US" dirty="0"/>
              <a:t>Mental Health Treatment</a:t>
            </a:r>
          </a:p>
          <a:p>
            <a:r>
              <a:rPr lang="en-US" dirty="0"/>
              <a:t>Substance Abuse Treatment</a:t>
            </a:r>
          </a:p>
          <a:p>
            <a:r>
              <a:rPr lang="en-US" dirty="0"/>
              <a:t>Drug Testing</a:t>
            </a:r>
          </a:p>
          <a:p>
            <a:r>
              <a:rPr lang="en-US" dirty="0"/>
              <a:t>Sex Offender Treatment</a:t>
            </a:r>
          </a:p>
          <a:p>
            <a:endParaRPr lang="en-US" dirty="0"/>
          </a:p>
          <a:p>
            <a:pPr marL="0" indent="0">
              <a:buNone/>
            </a:pPr>
            <a:r>
              <a:rPr lang="en-US" sz="2900" b="1" dirty="0"/>
              <a:t>Washington/Lamoille</a:t>
            </a:r>
          </a:p>
          <a:p>
            <a:r>
              <a:rPr lang="en-US" dirty="0"/>
              <a:t>Mental Health Treatment</a:t>
            </a:r>
          </a:p>
          <a:p>
            <a:r>
              <a:rPr lang="en-US" dirty="0"/>
              <a:t>Substance Abuse Treatment</a:t>
            </a:r>
          </a:p>
          <a:p>
            <a:r>
              <a:rPr lang="en-US" dirty="0"/>
              <a:t>Drug Testing</a:t>
            </a:r>
          </a:p>
          <a:p>
            <a:r>
              <a:rPr lang="en-US" dirty="0"/>
              <a:t>Sex Offender Treatment</a:t>
            </a:r>
          </a:p>
          <a:p>
            <a:endParaRPr lang="en-US" dirty="0"/>
          </a:p>
          <a:p>
            <a:pPr marL="0" indent="0">
              <a:buNone/>
            </a:pPr>
            <a:r>
              <a:rPr lang="en-US" sz="2900" b="1" dirty="0"/>
              <a:t>Caledonia/Orleans/Essex</a:t>
            </a:r>
          </a:p>
          <a:p>
            <a:r>
              <a:rPr lang="en-US" dirty="0"/>
              <a:t>Mental Health Treatment</a:t>
            </a:r>
          </a:p>
          <a:p>
            <a:r>
              <a:rPr lang="en-US" dirty="0"/>
              <a:t>Substance Abuse Treatment</a:t>
            </a:r>
          </a:p>
          <a:p>
            <a:r>
              <a:rPr lang="en-US" dirty="0"/>
              <a:t>Drug Testing</a:t>
            </a:r>
          </a:p>
          <a:p>
            <a:r>
              <a:rPr lang="en-US" dirty="0"/>
              <a:t>Sex Offender Treatment</a:t>
            </a:r>
          </a:p>
          <a:p>
            <a:pPr marL="0" indent="0">
              <a:buNone/>
            </a:pPr>
            <a:endParaRPr lang="en-US" dirty="0"/>
          </a:p>
        </p:txBody>
      </p:sp>
      <p:sp>
        <p:nvSpPr>
          <p:cNvPr id="4" name="TextBox 3">
            <a:extLst>
              <a:ext uri="{FF2B5EF4-FFF2-40B4-BE49-F238E27FC236}">
                <a16:creationId xmlns:a16="http://schemas.microsoft.com/office/drawing/2014/main" id="{BF55C60F-264A-4ED1-9CA5-76D01FD526FC}"/>
              </a:ext>
            </a:extLst>
          </p:cNvPr>
          <p:cNvSpPr txBox="1"/>
          <p:nvPr/>
        </p:nvSpPr>
        <p:spPr>
          <a:xfrm>
            <a:off x="2209800" y="5585273"/>
            <a:ext cx="2058897" cy="597087"/>
          </a:xfrm>
          <a:prstGeom prst="rect">
            <a:avLst/>
          </a:prstGeom>
          <a:noFill/>
        </p:spPr>
        <p:txBody>
          <a:bodyPr wrap="none" rtlCol="0">
            <a:spAutoFit/>
          </a:bodyPr>
          <a:lstStyle/>
          <a:p>
            <a:r>
              <a:rPr lang="en-US" sz="1600" b="1" dirty="0"/>
              <a:t>Statewide</a:t>
            </a:r>
          </a:p>
          <a:p>
            <a:pPr marL="274320" lvl="0" indent="-274320">
              <a:spcBef>
                <a:spcPct val="20000"/>
              </a:spcBef>
              <a:buClr>
                <a:srgbClr val="0BD0D9"/>
              </a:buClr>
              <a:buSzPct val="95000"/>
              <a:buFont typeface="Wingdings 2"/>
              <a:buChar char=""/>
            </a:pPr>
            <a:r>
              <a:rPr lang="en-US" sz="1400" dirty="0">
                <a:solidFill>
                  <a:prstClr val="black"/>
                </a:solidFill>
              </a:rPr>
              <a:t>Polygrapher Services</a:t>
            </a:r>
          </a:p>
        </p:txBody>
      </p:sp>
    </p:spTree>
    <p:extLst>
      <p:ext uri="{BB962C8B-B14F-4D97-AF65-F5344CB8AC3E}">
        <p14:creationId xmlns:p14="http://schemas.microsoft.com/office/powerpoint/2010/main" val="353190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6519-29D1-4FC9-BB0D-900F900C9E4B}"/>
              </a:ext>
            </a:extLst>
          </p:cNvPr>
          <p:cNvSpPr>
            <a:spLocks noGrp="1"/>
          </p:cNvSpPr>
          <p:nvPr>
            <p:ph type="ctrTitle"/>
          </p:nvPr>
        </p:nvSpPr>
        <p:spPr/>
        <p:txBody>
          <a:bodyPr/>
          <a:lstStyle/>
          <a:p>
            <a:r>
              <a:rPr lang="en-US" dirty="0"/>
              <a:t>Quick Check-In			</a:t>
            </a:r>
          </a:p>
        </p:txBody>
      </p:sp>
      <p:sp>
        <p:nvSpPr>
          <p:cNvPr id="3" name="Subtitle 2">
            <a:extLst>
              <a:ext uri="{FF2B5EF4-FFF2-40B4-BE49-F238E27FC236}">
                <a16:creationId xmlns:a16="http://schemas.microsoft.com/office/drawing/2014/main" id="{6E882885-A9DC-451A-ACF5-885D2C71FC8F}"/>
              </a:ext>
            </a:extLst>
          </p:cNvPr>
          <p:cNvSpPr>
            <a:spLocks noGrp="1"/>
          </p:cNvSpPr>
          <p:nvPr>
            <p:ph type="subTitle" idx="1"/>
          </p:nvPr>
        </p:nvSpPr>
        <p:spPr/>
        <p:txBody>
          <a:bodyPr/>
          <a:lstStyle/>
          <a:p>
            <a:r>
              <a:rPr lang="en-US" dirty="0"/>
              <a:t>Questions so far? 				</a:t>
            </a:r>
          </a:p>
        </p:txBody>
      </p:sp>
    </p:spTree>
    <p:extLst>
      <p:ext uri="{BB962C8B-B14F-4D97-AF65-F5344CB8AC3E}">
        <p14:creationId xmlns:p14="http://schemas.microsoft.com/office/powerpoint/2010/main" val="2044560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Autofit/>
          </a:bodyPr>
          <a:lstStyle/>
          <a:p>
            <a:r>
              <a:rPr lang="en-US" sz="3600" b="1" dirty="0"/>
              <a:t>Vendor Staff Requirements</a:t>
            </a:r>
            <a:br>
              <a:rPr lang="en-US" sz="3600" b="1" dirty="0"/>
            </a:br>
            <a:r>
              <a:rPr lang="en-US" sz="3600" b="1" dirty="0"/>
              <a:t>Substance Abuse</a:t>
            </a:r>
          </a:p>
        </p:txBody>
      </p:sp>
      <p:sp>
        <p:nvSpPr>
          <p:cNvPr id="4" name="Content Placeholder 3"/>
          <p:cNvSpPr>
            <a:spLocks noGrp="1"/>
          </p:cNvSpPr>
          <p:nvPr>
            <p:ph idx="1"/>
          </p:nvPr>
        </p:nvSpPr>
        <p:spPr>
          <a:xfrm>
            <a:off x="304800" y="1935480"/>
            <a:ext cx="8458200" cy="4922520"/>
          </a:xfrm>
        </p:spPr>
        <p:txBody>
          <a:bodyPr>
            <a:noAutofit/>
          </a:bodyPr>
          <a:lstStyle/>
          <a:p>
            <a:r>
              <a:rPr lang="en-US" sz="1500" b="1" dirty="0"/>
              <a:t>Undergo training on proper urinalysis collection and sweat patch application procedures.</a:t>
            </a:r>
          </a:p>
          <a:p>
            <a:pPr marL="114300" indent="0">
              <a:buNone/>
            </a:pPr>
            <a:endParaRPr lang="en-US" sz="1500" dirty="0"/>
          </a:p>
          <a:p>
            <a:pPr lvl="0"/>
            <a:r>
              <a:rPr lang="en-US" sz="1500" b="1" dirty="0"/>
              <a:t>Assessments and Counseling shall be conducted by a state certified addictions counselor or clinician who meets the standards of practice established by his/her state’s regulatory board. </a:t>
            </a:r>
            <a:endParaRPr lang="en-US" sz="1500" b="1" dirty="0">
              <a:highlight>
                <a:srgbClr val="FFFF00"/>
              </a:highlight>
            </a:endParaRPr>
          </a:p>
          <a:p>
            <a:pPr marL="114300" lvl="0" indent="0">
              <a:buNone/>
            </a:pPr>
            <a:endParaRPr lang="en-US" sz="1500" dirty="0"/>
          </a:p>
          <a:p>
            <a:pPr lvl="0"/>
            <a:r>
              <a:rPr lang="en-US" sz="1500" b="1" dirty="0"/>
              <a:t>Counselors will have at least one of the following:</a:t>
            </a:r>
          </a:p>
          <a:p>
            <a:pPr lvl="1"/>
            <a:r>
              <a:rPr lang="en-US" sz="1500" dirty="0"/>
              <a:t>Advanced degree (masters or doctoral level) in behavioral science, preferably psychology or social work</a:t>
            </a:r>
          </a:p>
          <a:p>
            <a:pPr lvl="1"/>
            <a:r>
              <a:rPr lang="en-US" sz="1500" dirty="0"/>
              <a:t>A BA/BS and at least 2 years of drug treatment training and/or experience</a:t>
            </a:r>
          </a:p>
          <a:p>
            <a:pPr lvl="1"/>
            <a:r>
              <a:rPr lang="en-US" sz="1500" dirty="0"/>
              <a:t>Counselors shall be certified and/or have credentials to engage in substance abuse treatment interventions per state regulatory board/accrediting agency</a:t>
            </a:r>
          </a:p>
          <a:p>
            <a:pPr lvl="1"/>
            <a:r>
              <a:rPr lang="en-US" sz="1500" dirty="0"/>
              <a:t>Paraprofessionals can be used only under direct supervision of and in conjunction with, a staff member described above, and after approval is given from Contracting Officer.  Interns may be considered paraprofessionals.</a:t>
            </a:r>
          </a:p>
          <a:p>
            <a:pPr lvl="1"/>
            <a:endParaRPr lang="en-US" sz="1500" dirty="0"/>
          </a:p>
          <a:p>
            <a:r>
              <a:rPr lang="en-US" sz="1700" b="1" dirty="0"/>
              <a:t>Emergency services (after hour staff phone numbers/local hotlines and/or procedures) when counselors are unavailable.</a:t>
            </a:r>
          </a:p>
          <a:p>
            <a:endParaRPr lang="en-US" dirty="0"/>
          </a:p>
        </p:txBody>
      </p:sp>
    </p:spTree>
    <p:extLst>
      <p:ext uri="{BB962C8B-B14F-4D97-AF65-F5344CB8AC3E}">
        <p14:creationId xmlns:p14="http://schemas.microsoft.com/office/powerpoint/2010/main" val="3188197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p:spPr>
        <p:txBody>
          <a:bodyPr>
            <a:noAutofit/>
          </a:bodyPr>
          <a:lstStyle/>
          <a:p>
            <a:r>
              <a:rPr lang="en-US" sz="3600" b="1" dirty="0"/>
              <a:t>Vendor Staff Requirements</a:t>
            </a:r>
            <a:br>
              <a:rPr lang="en-US" sz="3600" b="1" dirty="0"/>
            </a:br>
            <a:r>
              <a:rPr lang="en-US" sz="3600" b="1" dirty="0"/>
              <a:t>Mental Health</a:t>
            </a:r>
          </a:p>
        </p:txBody>
      </p:sp>
      <p:sp>
        <p:nvSpPr>
          <p:cNvPr id="4" name="Content Placeholder 3"/>
          <p:cNvSpPr>
            <a:spLocks noGrp="1"/>
          </p:cNvSpPr>
          <p:nvPr>
            <p:ph sz="half" idx="1"/>
          </p:nvPr>
        </p:nvSpPr>
        <p:spPr>
          <a:xfrm>
            <a:off x="381000" y="1905000"/>
            <a:ext cx="4038600" cy="4605529"/>
          </a:xfrm>
        </p:spPr>
        <p:txBody>
          <a:bodyPr>
            <a:noAutofit/>
          </a:bodyPr>
          <a:lstStyle/>
          <a:p>
            <a:pPr marL="342900" lvl="1">
              <a:buClr>
                <a:schemeClr val="accent1"/>
              </a:buClr>
            </a:pPr>
            <a:r>
              <a:rPr lang="en-US" sz="1600" b="1" dirty="0"/>
              <a:t>Counseling</a:t>
            </a:r>
            <a:r>
              <a:rPr lang="en-US" sz="1600" dirty="0"/>
              <a:t>: Must be a licensed/certified psychiatrist, psychologist, masters or doctorate-level practitioner who meets standards of  their state regulatory board</a:t>
            </a:r>
          </a:p>
          <a:p>
            <a:pPr marL="114300" lvl="1" indent="0">
              <a:buClr>
                <a:schemeClr val="accent1"/>
              </a:buClr>
              <a:buNone/>
            </a:pPr>
            <a:endParaRPr lang="en-US" sz="1600" dirty="0"/>
          </a:p>
          <a:p>
            <a:pPr marL="342900" lvl="1"/>
            <a:r>
              <a:rPr lang="en-US" sz="1600" b="1" dirty="0"/>
              <a:t>Medication Monitoring: </a:t>
            </a:r>
            <a:r>
              <a:rPr lang="en-US" sz="1600" dirty="0"/>
              <a:t>Licensed psychiatrist, medical doctor or physician with prescriptive authority, who is board certified or board-eligible and meets standards of practice established by the state regulatory board.</a:t>
            </a:r>
          </a:p>
          <a:p>
            <a:pPr marL="342900" lvl="1">
              <a:buClr>
                <a:schemeClr val="accent1"/>
              </a:buClr>
            </a:pPr>
            <a:endParaRPr lang="en-US" sz="1400" dirty="0"/>
          </a:p>
        </p:txBody>
      </p:sp>
      <p:sp>
        <p:nvSpPr>
          <p:cNvPr id="5" name="Content Placeholder 4"/>
          <p:cNvSpPr>
            <a:spLocks noGrp="1"/>
          </p:cNvSpPr>
          <p:nvPr>
            <p:ph sz="half" idx="2"/>
          </p:nvPr>
        </p:nvSpPr>
        <p:spPr/>
        <p:txBody>
          <a:bodyPr>
            <a:noAutofit/>
          </a:bodyPr>
          <a:lstStyle/>
          <a:p>
            <a:pPr marL="342900" lvl="1">
              <a:buClr>
                <a:schemeClr val="accent1"/>
              </a:buClr>
            </a:pPr>
            <a:r>
              <a:rPr lang="en-US" sz="1600" b="1" dirty="0"/>
              <a:t>Case Management Services</a:t>
            </a:r>
            <a:r>
              <a:rPr lang="en-US" sz="1600" dirty="0"/>
              <a:t>: Bachelors in behavioral health, HS Diploma or GED with 5 years experience in BH setting, work under direct supervision of a licensed/certified psychiatrist/psychologist, or masters or doctorate-level practitioner who meets standards established by state regulatory board</a:t>
            </a:r>
          </a:p>
          <a:p>
            <a:pPr marL="114300" lvl="1" indent="0">
              <a:buClr>
                <a:schemeClr val="accent1"/>
              </a:buClr>
              <a:buNone/>
            </a:pPr>
            <a:endParaRPr lang="en-US" sz="1600" dirty="0"/>
          </a:p>
          <a:p>
            <a:pPr marL="342900" lvl="1">
              <a:buClr>
                <a:schemeClr val="accent1"/>
              </a:buClr>
            </a:pPr>
            <a:r>
              <a:rPr lang="en-US" sz="1600" b="1" dirty="0"/>
              <a:t>Emergency Services (after hour staff phone numbers/local hotlines and/or procedures when counselors are unavailable).</a:t>
            </a:r>
          </a:p>
          <a:p>
            <a:endParaRPr lang="en-US" dirty="0"/>
          </a:p>
        </p:txBody>
      </p:sp>
    </p:spTree>
    <p:extLst>
      <p:ext uri="{BB962C8B-B14F-4D97-AF65-F5344CB8AC3E}">
        <p14:creationId xmlns:p14="http://schemas.microsoft.com/office/powerpoint/2010/main" val="317802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85800"/>
            <a:ext cx="8229600" cy="1143000"/>
          </a:xfrm>
        </p:spPr>
        <p:txBody>
          <a:bodyPr>
            <a:noAutofit/>
          </a:bodyPr>
          <a:lstStyle/>
          <a:p>
            <a:r>
              <a:rPr lang="en-US" sz="3600" b="1" dirty="0"/>
              <a:t>Vendor Staff Requirements</a:t>
            </a:r>
            <a:br>
              <a:rPr lang="en-US" sz="3600" b="1" dirty="0"/>
            </a:br>
            <a:r>
              <a:rPr lang="en-US" sz="3600" b="1" dirty="0"/>
              <a:t>Sex Offense Specific</a:t>
            </a:r>
          </a:p>
        </p:txBody>
      </p:sp>
      <p:sp>
        <p:nvSpPr>
          <p:cNvPr id="6" name="Content Placeholder 5"/>
          <p:cNvSpPr>
            <a:spLocks noGrp="1"/>
          </p:cNvSpPr>
          <p:nvPr>
            <p:ph idx="1"/>
          </p:nvPr>
        </p:nvSpPr>
        <p:spPr>
          <a:xfrm>
            <a:off x="304800" y="1935480"/>
            <a:ext cx="8382000" cy="4389120"/>
          </a:xfrm>
        </p:spPr>
        <p:txBody>
          <a:bodyPr>
            <a:noAutofit/>
          </a:bodyPr>
          <a:lstStyle/>
          <a:p>
            <a:r>
              <a:rPr lang="en-US" sz="1400" b="1" dirty="0"/>
              <a:t>Treatment</a:t>
            </a:r>
            <a:r>
              <a:rPr lang="en-US" sz="1400" dirty="0"/>
              <a:t>:  Is conducted by a licensed/certified psychiatrist, psychologist, or masters or doctorate-level practitioner who meets state regulatory and sex offender management boards and adhere to the Code of Ethics and Practice Standards and Guidelines published by ATSA</a:t>
            </a:r>
          </a:p>
          <a:p>
            <a:pPr marL="96012" lvl="1" indent="0">
              <a:buClr>
                <a:schemeClr val="accent1"/>
              </a:buClr>
              <a:buNone/>
            </a:pPr>
            <a:endParaRPr lang="en-US" sz="1400" dirty="0"/>
          </a:p>
          <a:p>
            <a:pPr marL="342900" lvl="1">
              <a:buClr>
                <a:schemeClr val="accent1"/>
              </a:buClr>
            </a:pPr>
            <a:r>
              <a:rPr lang="en-US" sz="1400" b="1" dirty="0"/>
              <a:t>Polygraph Examinations</a:t>
            </a:r>
            <a:r>
              <a:rPr lang="en-US" sz="1400" dirty="0"/>
              <a:t>: </a:t>
            </a:r>
          </a:p>
          <a:p>
            <a:pPr lvl="2"/>
            <a:r>
              <a:rPr lang="en-US" sz="1400" u="sng" dirty="0"/>
              <a:t>Education</a:t>
            </a:r>
            <a:r>
              <a:rPr lang="en-US" sz="1400" dirty="0"/>
              <a:t>:  Examiners must be graduates of poly school accredited by American Poly Assoc; minimum baccalaureate or higher from a regionally accredited university or college, or have at least 5 years experience as a full time commissioned federal, state or municipal LEO; min. 40 hours of post- conviction sex offender testing (PCSOT) specialized instruction. Examiners who passed a final exam approved by the APA are preferred</a:t>
            </a:r>
          </a:p>
          <a:p>
            <a:pPr lvl="2"/>
            <a:r>
              <a:rPr lang="en-US" sz="1400" u="sng" dirty="0"/>
              <a:t>Certification</a:t>
            </a:r>
            <a:r>
              <a:rPr lang="en-US" sz="1400" dirty="0"/>
              <a:t>: Examiners shall be members of a professional organization that provides regular training on research and management of SO</a:t>
            </a:r>
          </a:p>
          <a:p>
            <a:pPr lvl="2"/>
            <a:r>
              <a:rPr lang="en-US" sz="1400" u="sng" dirty="0"/>
              <a:t>Experience</a:t>
            </a:r>
            <a:r>
              <a:rPr lang="en-US" sz="1400" dirty="0"/>
              <a:t>: Min. of 2 years of poly experience in criminal cases. Specialized training or experience with sex offenders</a:t>
            </a:r>
          </a:p>
          <a:p>
            <a:pPr lvl="2"/>
            <a:r>
              <a:rPr lang="en-US" sz="1400" u="sng" dirty="0"/>
              <a:t>Ethics and Standards</a:t>
            </a:r>
            <a:r>
              <a:rPr lang="en-US" sz="1400" dirty="0"/>
              <a:t>:  Adhere to ethics and standards of APA</a:t>
            </a:r>
          </a:p>
          <a:p>
            <a:pPr lvl="2"/>
            <a:endParaRPr lang="en-US" sz="1400" dirty="0"/>
          </a:p>
          <a:p>
            <a:pPr marL="0" indent="0">
              <a:buNone/>
            </a:pPr>
            <a:endParaRPr lang="en-US" sz="1600" dirty="0"/>
          </a:p>
        </p:txBody>
      </p:sp>
    </p:spTree>
    <p:extLst>
      <p:ext uri="{BB962C8B-B14F-4D97-AF65-F5344CB8AC3E}">
        <p14:creationId xmlns:p14="http://schemas.microsoft.com/office/powerpoint/2010/main" val="216918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6096000" cy="1143000"/>
          </a:xfrm>
        </p:spPr>
        <p:txBody>
          <a:bodyPr>
            <a:noAutofit/>
          </a:bodyPr>
          <a:lstStyle/>
          <a:p>
            <a:r>
              <a:rPr lang="en-US" sz="4000" b="1" dirty="0"/>
              <a:t>Vendor Staff </a:t>
            </a:r>
            <a:r>
              <a:rPr lang="en-US" sz="4000" b="1" u="sng" dirty="0"/>
              <a:t>Restrictions</a:t>
            </a:r>
            <a:br>
              <a:rPr lang="en-US" sz="4000" b="1" u="sng" dirty="0"/>
            </a:br>
            <a:r>
              <a:rPr lang="en-US" sz="4000" b="1" dirty="0"/>
              <a:t>Post-Award</a:t>
            </a:r>
          </a:p>
        </p:txBody>
      </p:sp>
      <p:sp>
        <p:nvSpPr>
          <p:cNvPr id="5" name="Content Placeholder 4"/>
          <p:cNvSpPr>
            <a:spLocks noGrp="1"/>
          </p:cNvSpPr>
          <p:nvPr>
            <p:ph sz="half" idx="1"/>
          </p:nvPr>
        </p:nvSpPr>
        <p:spPr>
          <a:xfrm>
            <a:off x="152400" y="2209800"/>
            <a:ext cx="4038600" cy="4434840"/>
          </a:xfrm>
        </p:spPr>
        <p:txBody>
          <a:bodyPr>
            <a:noAutofit/>
          </a:bodyPr>
          <a:lstStyle/>
          <a:p>
            <a:pPr marL="342900" lvl="1">
              <a:buClr>
                <a:schemeClr val="accent1"/>
              </a:buClr>
            </a:pPr>
            <a:r>
              <a:rPr lang="en-US" sz="1400" dirty="0"/>
              <a:t>Persons under supervision cannot perform services or have access to defendant/offender files</a:t>
            </a:r>
          </a:p>
          <a:p>
            <a:pPr marL="114300" lvl="1" indent="0">
              <a:buClr>
                <a:schemeClr val="accent1"/>
              </a:buClr>
              <a:buNone/>
            </a:pPr>
            <a:endParaRPr lang="en-US" sz="1400" dirty="0"/>
          </a:p>
          <a:p>
            <a:pPr marL="342900" lvl="1">
              <a:buClr>
                <a:schemeClr val="accent1"/>
              </a:buClr>
            </a:pPr>
            <a:r>
              <a:rPr lang="en-US" sz="1400" dirty="0"/>
              <a:t>If a person is charged or under investigation for a criminal offense, cannot perform services or have access to def/off files</a:t>
            </a:r>
          </a:p>
          <a:p>
            <a:pPr marL="114300" lvl="1" indent="0">
              <a:buClr>
                <a:schemeClr val="accent1"/>
              </a:buClr>
              <a:buNone/>
            </a:pPr>
            <a:endParaRPr lang="en-US" sz="1400" dirty="0"/>
          </a:p>
          <a:p>
            <a:pPr marL="342900" lvl="1">
              <a:buClr>
                <a:schemeClr val="accent1"/>
              </a:buClr>
            </a:pPr>
            <a:r>
              <a:rPr lang="en-US" sz="1400" dirty="0"/>
              <a:t>Persons convicted of a sexual offense cannot perform services or have access to </a:t>
            </a:r>
            <a:r>
              <a:rPr lang="en-US" sz="1400" dirty="0" err="1"/>
              <a:t>def</a:t>
            </a:r>
            <a:r>
              <a:rPr lang="en-US" sz="1400" dirty="0"/>
              <a:t>/off files</a:t>
            </a:r>
          </a:p>
          <a:p>
            <a:pPr marL="114300" lvl="1" indent="0">
              <a:buClr>
                <a:schemeClr val="accent1"/>
              </a:buClr>
              <a:buNone/>
            </a:pPr>
            <a:endParaRPr lang="en-US" sz="1400" dirty="0"/>
          </a:p>
          <a:p>
            <a:pPr marL="342900" lvl="1">
              <a:buClr>
                <a:schemeClr val="accent1"/>
              </a:buClr>
            </a:pPr>
            <a:r>
              <a:rPr lang="en-US" sz="1400" dirty="0"/>
              <a:t>Persons with restrictions on their license, certifications or practice, cannot perform services or have access to </a:t>
            </a:r>
            <a:r>
              <a:rPr lang="en-US" sz="1400" dirty="0" err="1"/>
              <a:t>def</a:t>
            </a:r>
            <a:r>
              <a:rPr lang="en-US" sz="1400" dirty="0"/>
              <a:t>/off files</a:t>
            </a:r>
          </a:p>
          <a:p>
            <a:pPr marL="342900" lvl="1">
              <a:buClr>
                <a:schemeClr val="accent1"/>
              </a:buClr>
            </a:pPr>
            <a:endParaRPr lang="en-US" sz="1400" dirty="0"/>
          </a:p>
          <a:p>
            <a:endParaRPr lang="en-US" sz="1400" dirty="0"/>
          </a:p>
        </p:txBody>
      </p:sp>
      <p:sp>
        <p:nvSpPr>
          <p:cNvPr id="6" name="Content Placeholder 5"/>
          <p:cNvSpPr>
            <a:spLocks noGrp="1"/>
          </p:cNvSpPr>
          <p:nvPr>
            <p:ph sz="half" idx="2"/>
          </p:nvPr>
        </p:nvSpPr>
        <p:spPr>
          <a:xfrm>
            <a:off x="4495800" y="1752600"/>
            <a:ext cx="4495800" cy="4724400"/>
          </a:xfrm>
        </p:spPr>
        <p:txBody>
          <a:bodyPr>
            <a:noAutofit/>
          </a:bodyPr>
          <a:lstStyle/>
          <a:p>
            <a:pPr marL="342900" lvl="1">
              <a:buClr>
                <a:schemeClr val="accent1"/>
              </a:buClr>
            </a:pPr>
            <a:r>
              <a:rPr lang="en-US" sz="1400" dirty="0"/>
              <a:t>Vendors &amp; Employees Shall: </a:t>
            </a:r>
          </a:p>
          <a:p>
            <a:pPr lvl="1">
              <a:lnSpc>
                <a:spcPct val="120000"/>
              </a:lnSpc>
            </a:pPr>
            <a:r>
              <a:rPr lang="en-US" sz="1400" dirty="0"/>
              <a:t>Avoid compromising relationships with </a:t>
            </a:r>
            <a:r>
              <a:rPr lang="en-US" sz="1400" dirty="0" err="1"/>
              <a:t>def</a:t>
            </a:r>
            <a:r>
              <a:rPr lang="en-US" sz="1400" dirty="0"/>
              <a:t>/off and UAPO/USPSO staff</a:t>
            </a:r>
          </a:p>
          <a:p>
            <a:pPr lvl="1">
              <a:lnSpc>
                <a:spcPct val="120000"/>
              </a:lnSpc>
            </a:pPr>
            <a:r>
              <a:rPr lang="en-US" sz="1400" dirty="0"/>
              <a:t>Not employ, contract with, or pay any </a:t>
            </a:r>
            <a:r>
              <a:rPr lang="en-US" sz="1400" dirty="0" err="1"/>
              <a:t>def</a:t>
            </a:r>
            <a:r>
              <a:rPr lang="en-US" sz="1400" dirty="0"/>
              <a:t>/off or </a:t>
            </a:r>
            <a:r>
              <a:rPr lang="en-US" sz="1400" dirty="0" err="1"/>
              <a:t>def</a:t>
            </a:r>
            <a:r>
              <a:rPr lang="en-US" sz="1400" dirty="0"/>
              <a:t>/off firm or business to do any work for vendor or its employees</a:t>
            </a:r>
          </a:p>
          <a:p>
            <a:pPr lvl="1">
              <a:lnSpc>
                <a:spcPct val="120000"/>
              </a:lnSpc>
            </a:pPr>
            <a:r>
              <a:rPr lang="en-US" sz="1400" dirty="0"/>
              <a:t>Report any improprieties to USPO or USPSO</a:t>
            </a:r>
          </a:p>
          <a:p>
            <a:pPr lvl="1">
              <a:lnSpc>
                <a:spcPct val="120000"/>
              </a:lnSpc>
            </a:pPr>
            <a:r>
              <a:rPr lang="en-US" sz="1400" dirty="0"/>
              <a:t>Report within 48 hours to USPO/USPSO, any investigations, pending charges, arrests, and/or restriction on licenses or certifications, whether imposed or voluntary, on any staff member</a:t>
            </a:r>
          </a:p>
          <a:p>
            <a:pPr lvl="1">
              <a:lnSpc>
                <a:spcPct val="120000"/>
              </a:lnSpc>
            </a:pPr>
            <a:r>
              <a:rPr lang="en-US" sz="1400" dirty="0"/>
              <a:t>Notify USPO or USPSO in writing of any staff changes and provide documentation of any required licensing, certification, experience and education requirements and changes thereof.  The Vendor shall submit an Offeror’s Staff Qualifications form (Section L – Attachment C) for each new staff member added under this agreement</a:t>
            </a:r>
          </a:p>
          <a:p>
            <a:pPr lvl="1"/>
            <a:endParaRPr lang="en-US" sz="2700" dirty="0"/>
          </a:p>
          <a:p>
            <a:pPr lvl="1"/>
            <a:endParaRPr lang="en-US" sz="2700" dirty="0"/>
          </a:p>
          <a:p>
            <a:pPr lvl="1"/>
            <a:endParaRPr lang="en-US" sz="2700" dirty="0"/>
          </a:p>
          <a:p>
            <a:pPr lvl="1"/>
            <a:endParaRPr lang="en-US" sz="2700" dirty="0"/>
          </a:p>
          <a:p>
            <a:pPr lvl="1"/>
            <a:endParaRPr lang="en-US" sz="2900" dirty="0"/>
          </a:p>
        </p:txBody>
      </p:sp>
    </p:spTree>
    <p:extLst>
      <p:ext uri="{BB962C8B-B14F-4D97-AF65-F5344CB8AC3E}">
        <p14:creationId xmlns:p14="http://schemas.microsoft.com/office/powerpoint/2010/main" val="238437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Facility Requirements</a:t>
            </a:r>
          </a:p>
        </p:txBody>
      </p:sp>
      <p:sp>
        <p:nvSpPr>
          <p:cNvPr id="6" name="Content Placeholder 5"/>
          <p:cNvSpPr>
            <a:spLocks noGrp="1"/>
          </p:cNvSpPr>
          <p:nvPr>
            <p:ph idx="1"/>
          </p:nvPr>
        </p:nvSpPr>
        <p:spPr/>
        <p:txBody>
          <a:bodyPr/>
          <a:lstStyle/>
          <a:p>
            <a:pPr marL="114300" indent="0">
              <a:buNone/>
            </a:pPr>
            <a:endParaRPr lang="en-US" dirty="0"/>
          </a:p>
          <a:p>
            <a:r>
              <a:rPr lang="en-US" sz="2800" dirty="0"/>
              <a:t>Adequate access for defendant(s)/offender(s) with physical disabilities</a:t>
            </a:r>
          </a:p>
          <a:p>
            <a:pPr marL="114300" indent="0">
              <a:buNone/>
            </a:pPr>
            <a:endParaRPr lang="en-US" sz="2800" dirty="0"/>
          </a:p>
          <a:p>
            <a:pPr marL="342900" lvl="1">
              <a:buClr>
                <a:schemeClr val="accent1"/>
              </a:buClr>
            </a:pPr>
            <a:r>
              <a:rPr lang="en-US" sz="2800" dirty="0"/>
              <a:t>Comply with all applicable state, federal and local laws and regulations when performing services under this contract </a:t>
            </a:r>
          </a:p>
          <a:p>
            <a:endParaRPr lang="en-US" dirty="0"/>
          </a:p>
        </p:txBody>
      </p:sp>
    </p:spTree>
    <p:extLst>
      <p:ext uri="{BB962C8B-B14F-4D97-AF65-F5344CB8AC3E}">
        <p14:creationId xmlns:p14="http://schemas.microsoft.com/office/powerpoint/2010/main" val="1984595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BB73-FD73-42AB-B76A-8FD76A55F2AC}"/>
              </a:ext>
            </a:extLst>
          </p:cNvPr>
          <p:cNvSpPr>
            <a:spLocks noGrp="1"/>
          </p:cNvSpPr>
          <p:nvPr>
            <p:ph type="title"/>
          </p:nvPr>
        </p:nvSpPr>
        <p:spPr>
          <a:xfrm>
            <a:off x="457200" y="381000"/>
            <a:ext cx="8229600" cy="533400"/>
          </a:xfrm>
        </p:spPr>
        <p:txBody>
          <a:bodyPr>
            <a:normAutofit fontScale="90000"/>
          </a:bodyPr>
          <a:lstStyle/>
          <a:p>
            <a:r>
              <a:rPr lang="en-US" dirty="0"/>
              <a:t>Pass/Fail Criteria – BPAs</a:t>
            </a:r>
          </a:p>
        </p:txBody>
      </p:sp>
      <p:sp>
        <p:nvSpPr>
          <p:cNvPr id="3" name="Content Placeholder 2">
            <a:extLst>
              <a:ext uri="{FF2B5EF4-FFF2-40B4-BE49-F238E27FC236}">
                <a16:creationId xmlns:a16="http://schemas.microsoft.com/office/drawing/2014/main" id="{624F0C2C-6D14-4764-B254-3C1CEAA8E6D6}"/>
              </a:ext>
            </a:extLst>
          </p:cNvPr>
          <p:cNvSpPr>
            <a:spLocks noGrp="1"/>
          </p:cNvSpPr>
          <p:nvPr>
            <p:ph idx="1"/>
          </p:nvPr>
        </p:nvSpPr>
        <p:spPr>
          <a:xfrm>
            <a:off x="457200" y="990600"/>
            <a:ext cx="8229600" cy="4800600"/>
          </a:xfrm>
        </p:spPr>
        <p:txBody>
          <a:bodyPr>
            <a:noAutofit/>
          </a:bodyPr>
          <a:lstStyle/>
          <a:p>
            <a:r>
              <a:rPr lang="en-US" sz="1400" dirty="0"/>
              <a:t>Section L – Instructions, Conditions and Notice to Offerors</a:t>
            </a:r>
          </a:p>
          <a:p>
            <a:pPr lvl="1"/>
            <a:r>
              <a:rPr lang="en-US" sz="1400" dirty="0"/>
              <a:t>AO367</a:t>
            </a:r>
          </a:p>
          <a:p>
            <a:pPr lvl="1"/>
            <a:r>
              <a:rPr lang="en-US" sz="1400" dirty="0"/>
              <a:t>Section B – Submission of Prices</a:t>
            </a:r>
          </a:p>
          <a:p>
            <a:pPr lvl="1"/>
            <a:r>
              <a:rPr lang="en-US" sz="1400" dirty="0"/>
              <a:t>The offeror does not need to submit Sections C, D, E, F, G, H, and I with the response to the RFP. </a:t>
            </a:r>
          </a:p>
          <a:p>
            <a:pPr lvl="1"/>
            <a:r>
              <a:rPr lang="en-US" sz="1400" dirty="0"/>
              <a:t>Section K – Representations, Certifications and Other Statements</a:t>
            </a:r>
          </a:p>
          <a:p>
            <a:pPr lvl="2"/>
            <a:r>
              <a:rPr lang="en-US" sz="1400" dirty="0"/>
              <a:t>Check or complete all applicable boxes</a:t>
            </a:r>
          </a:p>
          <a:p>
            <a:pPr lvl="2"/>
            <a:r>
              <a:rPr lang="en-US" sz="1400" dirty="0"/>
              <a:t>Prepare a Certification of Compliance Statement (Attachment A)</a:t>
            </a:r>
          </a:p>
          <a:p>
            <a:pPr lvl="2"/>
            <a:r>
              <a:rPr lang="en-US" sz="1400" dirty="0"/>
              <a:t>Prepare a Background Statement (Attachment B)</a:t>
            </a:r>
          </a:p>
          <a:p>
            <a:pPr lvl="3"/>
            <a:r>
              <a:rPr lang="en-US" sz="1400" dirty="0"/>
              <a:t>18 months of monitoring reports (if applicable)</a:t>
            </a:r>
          </a:p>
          <a:p>
            <a:pPr lvl="3"/>
            <a:r>
              <a:rPr lang="en-US" sz="1400" dirty="0"/>
              <a:t>Identification of treatment site and any subcontractors</a:t>
            </a:r>
          </a:p>
          <a:p>
            <a:pPr lvl="3"/>
            <a:r>
              <a:rPr lang="en-US" sz="1400" dirty="0"/>
              <a:t>Copies of all applicable business and/or operating licenses as required by state and local laws and regulations. </a:t>
            </a:r>
          </a:p>
          <a:p>
            <a:pPr lvl="3"/>
            <a:r>
              <a:rPr lang="en-US" sz="1400" dirty="0"/>
              <a:t>Copies of compliance with all federal, state and local fire, safety and health codes</a:t>
            </a:r>
          </a:p>
          <a:p>
            <a:pPr lvl="3"/>
            <a:r>
              <a:rPr lang="en-US" sz="1400" dirty="0"/>
              <a:t>Prepare and submit the Offeror’s Staff Qualification Form (Attachment C)</a:t>
            </a:r>
          </a:p>
          <a:p>
            <a:pPr lvl="3"/>
            <a:r>
              <a:rPr lang="en-US" sz="1400" dirty="0"/>
              <a:t>Provide three references (Federal, State or local government agencies and/or private organizations)</a:t>
            </a:r>
          </a:p>
          <a:p>
            <a:pPr lvl="1"/>
            <a:r>
              <a:rPr lang="en-US" sz="1400" dirty="0"/>
              <a:t>On-Site Visit</a:t>
            </a:r>
          </a:p>
          <a:p>
            <a:pPr lvl="2"/>
            <a:r>
              <a:rPr lang="en-US" sz="1400" dirty="0"/>
              <a:t>Only for technically acceptable/lowest price offers</a:t>
            </a:r>
          </a:p>
          <a:p>
            <a:pPr marL="978408" lvl="3" indent="0">
              <a:buNone/>
            </a:pPr>
            <a:endParaRPr lang="en-US" sz="1600" dirty="0"/>
          </a:p>
          <a:p>
            <a:r>
              <a:rPr lang="en-US" sz="1600" b="1" dirty="0">
                <a:solidFill>
                  <a:srgbClr val="FF0000"/>
                </a:solidFill>
              </a:rPr>
              <a:t>Refer to checklist in Section M of the RFP</a:t>
            </a:r>
          </a:p>
        </p:txBody>
      </p:sp>
    </p:spTree>
    <p:extLst>
      <p:ext uri="{BB962C8B-B14F-4D97-AF65-F5344CB8AC3E}">
        <p14:creationId xmlns:p14="http://schemas.microsoft.com/office/powerpoint/2010/main" val="55200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3316-74C2-4560-B1DA-B3BEFFBECEEA}"/>
              </a:ext>
            </a:extLst>
          </p:cNvPr>
          <p:cNvSpPr>
            <a:spLocks noGrp="1"/>
          </p:cNvSpPr>
          <p:nvPr>
            <p:ph type="title"/>
          </p:nvPr>
        </p:nvSpPr>
        <p:spPr/>
        <p:txBody>
          <a:bodyPr/>
          <a:lstStyle/>
          <a:p>
            <a:r>
              <a:rPr lang="en-US" dirty="0"/>
              <a:t>Conference Goals		</a:t>
            </a:r>
          </a:p>
        </p:txBody>
      </p:sp>
      <p:sp>
        <p:nvSpPr>
          <p:cNvPr id="3" name="Content Placeholder 2">
            <a:extLst>
              <a:ext uri="{FF2B5EF4-FFF2-40B4-BE49-F238E27FC236}">
                <a16:creationId xmlns:a16="http://schemas.microsoft.com/office/drawing/2014/main" id="{02BAFAD8-C0E9-4D5A-AD26-F6B49237C84F}"/>
              </a:ext>
            </a:extLst>
          </p:cNvPr>
          <p:cNvSpPr>
            <a:spLocks noGrp="1"/>
          </p:cNvSpPr>
          <p:nvPr>
            <p:ph idx="1"/>
          </p:nvPr>
        </p:nvSpPr>
        <p:spPr/>
        <p:txBody>
          <a:bodyPr/>
          <a:lstStyle/>
          <a:p>
            <a:r>
              <a:rPr lang="en-US" dirty="0"/>
              <a:t>At the end of this presentation, potential vendors will be able to:</a:t>
            </a:r>
          </a:p>
          <a:p>
            <a:pPr lvl="1"/>
            <a:r>
              <a:rPr lang="en-US" dirty="0"/>
              <a:t>Understand the overall procurement process</a:t>
            </a:r>
          </a:p>
          <a:p>
            <a:pPr lvl="1"/>
            <a:r>
              <a:rPr lang="en-US" dirty="0"/>
              <a:t>Submit a “technically acceptable” proposal</a:t>
            </a:r>
          </a:p>
          <a:p>
            <a:pPr lvl="1"/>
            <a:r>
              <a:rPr lang="en-US" dirty="0"/>
              <a:t>Understand vendor requirements under each agreement</a:t>
            </a:r>
          </a:p>
          <a:p>
            <a:pPr lvl="1"/>
            <a:r>
              <a:rPr lang="en-US" dirty="0"/>
              <a:t>Understand what to expect from probation officers</a:t>
            </a:r>
          </a:p>
          <a:p>
            <a:pPr marL="393192" lvl="1" indent="0">
              <a:buNone/>
            </a:pPr>
            <a:endParaRPr lang="en-US" dirty="0"/>
          </a:p>
        </p:txBody>
      </p:sp>
    </p:spTree>
    <p:extLst>
      <p:ext uri="{BB962C8B-B14F-4D97-AF65-F5344CB8AC3E}">
        <p14:creationId xmlns:p14="http://schemas.microsoft.com/office/powerpoint/2010/main" val="3530407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Vendor Expectations?</a:t>
            </a:r>
          </a:p>
        </p:txBody>
      </p:sp>
      <p:sp>
        <p:nvSpPr>
          <p:cNvPr id="3" name="Content Placeholder 2"/>
          <p:cNvSpPr>
            <a:spLocks noGrp="1"/>
          </p:cNvSpPr>
          <p:nvPr>
            <p:ph idx="1"/>
          </p:nvPr>
        </p:nvSpPr>
        <p:spPr>
          <a:xfrm>
            <a:off x="304800" y="2057400"/>
            <a:ext cx="8534400" cy="4373563"/>
          </a:xfrm>
        </p:spPr>
        <p:txBody>
          <a:bodyPr>
            <a:normAutofit fontScale="70000" lnSpcReduction="20000"/>
          </a:bodyPr>
          <a:lstStyle/>
          <a:p>
            <a:endParaRPr lang="en-US" dirty="0"/>
          </a:p>
          <a:p>
            <a:pPr algn="just">
              <a:lnSpc>
                <a:spcPct val="120000"/>
              </a:lnSpc>
            </a:pPr>
            <a:r>
              <a:rPr lang="en-US" altLang="en-US" dirty="0"/>
              <a:t>The intervention and the treatment plan must address presenting clinical issues as well as the client’s specific criminogenic needs (a.k.a., dynamic risk factors), such as Cognitions, Drugs/Alcohol, Social Networks, Education/Employment</a:t>
            </a:r>
          </a:p>
          <a:p>
            <a:pPr algn="just">
              <a:lnSpc>
                <a:spcPct val="120000"/>
              </a:lnSpc>
            </a:pPr>
            <a:endParaRPr lang="en-US" altLang="en-US" dirty="0"/>
          </a:p>
          <a:p>
            <a:pPr>
              <a:lnSpc>
                <a:spcPct val="120000"/>
              </a:lnSpc>
            </a:pPr>
            <a:r>
              <a:rPr lang="en-US" dirty="0"/>
              <a:t>Failure to appear for treatment or drug testing, third-party risk issues and behavior that violates conditions of supervision must be reported to the probation office within 24 hours. </a:t>
            </a:r>
          </a:p>
          <a:p>
            <a:pPr marL="0" indent="0">
              <a:lnSpc>
                <a:spcPct val="120000"/>
              </a:lnSpc>
              <a:buNone/>
            </a:pPr>
            <a:endParaRPr lang="en-US" dirty="0"/>
          </a:p>
          <a:p>
            <a:pPr>
              <a:lnSpc>
                <a:spcPct val="120000"/>
              </a:lnSpc>
            </a:pPr>
            <a:r>
              <a:rPr lang="en-US" dirty="0"/>
              <a:t>Vendors will be working collaboratively with the client’s probation officer</a:t>
            </a:r>
          </a:p>
          <a:p>
            <a:pPr>
              <a:lnSpc>
                <a:spcPct val="120000"/>
              </a:lnSpc>
            </a:pPr>
            <a:endParaRPr lang="en-US" dirty="0"/>
          </a:p>
          <a:p>
            <a:pPr>
              <a:lnSpc>
                <a:spcPct val="120000"/>
              </a:lnSpc>
            </a:pPr>
            <a:r>
              <a:rPr lang="en-US" dirty="0"/>
              <a:t>Vendor’s goals/focus should align with officer’s/client’s</a:t>
            </a:r>
          </a:p>
        </p:txBody>
      </p:sp>
    </p:spTree>
    <p:extLst>
      <p:ext uri="{BB962C8B-B14F-4D97-AF65-F5344CB8AC3E}">
        <p14:creationId xmlns:p14="http://schemas.microsoft.com/office/powerpoint/2010/main" val="200935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sz="4000" b="1" dirty="0"/>
              <a:t>What can you expect from the probation officer?</a:t>
            </a:r>
          </a:p>
        </p:txBody>
      </p:sp>
      <p:sp>
        <p:nvSpPr>
          <p:cNvPr id="3" name="Content Placeholder 2"/>
          <p:cNvSpPr>
            <a:spLocks noGrp="1"/>
          </p:cNvSpPr>
          <p:nvPr>
            <p:ph idx="1"/>
          </p:nvPr>
        </p:nvSpPr>
        <p:spPr>
          <a:xfrm>
            <a:off x="304800" y="1828800"/>
            <a:ext cx="8382000" cy="4724400"/>
          </a:xfrm>
        </p:spPr>
        <p:txBody>
          <a:bodyPr>
            <a:normAutofit fontScale="92500" lnSpcReduction="10000"/>
          </a:bodyPr>
          <a:lstStyle/>
          <a:p>
            <a:r>
              <a:rPr lang="en-US" sz="2000" dirty="0"/>
              <a:t>Client’s risk assessment results (PCRA/PTRA)</a:t>
            </a:r>
          </a:p>
          <a:p>
            <a:endParaRPr lang="en-US" sz="2000" dirty="0"/>
          </a:p>
          <a:p>
            <a:r>
              <a:rPr lang="en-US" sz="2000" dirty="0"/>
              <a:t>Referral letters which identify a client’s substance abuse and mental health history, criminal history, and acute risk factors </a:t>
            </a:r>
          </a:p>
          <a:p>
            <a:endParaRPr lang="en-US" sz="2000" dirty="0"/>
          </a:p>
          <a:p>
            <a:r>
              <a:rPr lang="en-US" sz="2000" dirty="0"/>
              <a:t>Collateral contacts, including prosocial supports</a:t>
            </a:r>
          </a:p>
          <a:p>
            <a:endParaRPr lang="en-US" sz="2000" dirty="0"/>
          </a:p>
          <a:p>
            <a:r>
              <a:rPr lang="en-US" sz="2000" dirty="0"/>
              <a:t>Three-way meetings (vendor, client, PO)</a:t>
            </a:r>
          </a:p>
          <a:p>
            <a:endParaRPr lang="en-US" sz="2000" dirty="0"/>
          </a:p>
          <a:p>
            <a:r>
              <a:rPr lang="en-US" sz="2000" dirty="0"/>
              <a:t>Ongoing communication about issues/concerns and progress</a:t>
            </a:r>
          </a:p>
          <a:p>
            <a:endParaRPr lang="en-US" sz="2000" b="1" dirty="0">
              <a:solidFill>
                <a:srgbClr val="FF0000"/>
              </a:solidFill>
            </a:endParaRPr>
          </a:p>
          <a:p>
            <a:r>
              <a:rPr lang="en-US" sz="2000" dirty="0"/>
              <a:t>Probation officers will be utilizing evidence-based interventions that will complement treatment (STARR skills, motivational interviewing) </a:t>
            </a:r>
          </a:p>
          <a:p>
            <a:pPr marL="0" indent="0">
              <a:buNone/>
            </a:pPr>
            <a:endParaRPr lang="en-US" sz="2000" dirty="0"/>
          </a:p>
          <a:p>
            <a:r>
              <a:rPr lang="en-US" sz="2000" dirty="0"/>
              <a:t>Transition from Treatment/Discharge Planning</a:t>
            </a:r>
          </a:p>
          <a:p>
            <a:endParaRPr lang="en-US" sz="2000" b="1" dirty="0">
              <a:solidFill>
                <a:srgbClr val="FF0000"/>
              </a:solidFill>
            </a:endParaRPr>
          </a:p>
          <a:p>
            <a:endParaRPr lang="en-US" dirty="0"/>
          </a:p>
        </p:txBody>
      </p:sp>
    </p:spTree>
    <p:extLst>
      <p:ext uri="{BB962C8B-B14F-4D97-AF65-F5344CB8AC3E}">
        <p14:creationId xmlns:p14="http://schemas.microsoft.com/office/powerpoint/2010/main" val="3109851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4724400" y="3084092"/>
            <a:ext cx="41894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2000" b="1" dirty="0">
                <a:solidFill>
                  <a:schemeClr val="accent1">
                    <a:lumMod val="75000"/>
                  </a:schemeClr>
                </a:solidFill>
                <a:latin typeface="+mn-lt"/>
                <a:cs typeface="Arial" charset="0"/>
              </a:rPr>
              <a:t>Parish Gibson</a:t>
            </a:r>
          </a:p>
          <a:p>
            <a:pPr algn="just" eaLnBrk="1" hangingPunct="1"/>
            <a:r>
              <a:rPr lang="en-US" altLang="en-US" sz="2000" b="1" dirty="0">
                <a:solidFill>
                  <a:schemeClr val="accent1">
                    <a:lumMod val="75000"/>
                  </a:schemeClr>
                </a:solidFill>
                <a:latin typeface="+mn-lt"/>
                <a:cs typeface="Arial" charset="0"/>
              </a:rPr>
              <a:t>Supervising </a:t>
            </a:r>
          </a:p>
          <a:p>
            <a:pPr algn="just" eaLnBrk="1" hangingPunct="1"/>
            <a:r>
              <a:rPr lang="en-US" altLang="en-US" sz="2000" b="1" dirty="0">
                <a:solidFill>
                  <a:schemeClr val="accent1">
                    <a:lumMod val="75000"/>
                  </a:schemeClr>
                </a:solidFill>
                <a:latin typeface="+mn-lt"/>
                <a:cs typeface="Arial" charset="0"/>
              </a:rPr>
              <a:t>U.S. Probation Officer</a:t>
            </a:r>
          </a:p>
          <a:p>
            <a:pPr algn="just" eaLnBrk="1" hangingPunct="1"/>
            <a:r>
              <a:rPr lang="en-US" altLang="en-US" sz="2000" b="1" dirty="0">
                <a:solidFill>
                  <a:schemeClr val="accent1">
                    <a:lumMod val="75000"/>
                  </a:schemeClr>
                </a:solidFill>
                <a:latin typeface="+mn-lt"/>
                <a:cs typeface="Arial" charset="0"/>
              </a:rPr>
              <a:t>Email:</a:t>
            </a:r>
          </a:p>
          <a:p>
            <a:pPr algn="just" eaLnBrk="1" hangingPunct="1"/>
            <a:r>
              <a:rPr lang="en-US" altLang="en-US" sz="2000" b="1" dirty="0">
                <a:solidFill>
                  <a:schemeClr val="accent1">
                    <a:lumMod val="75000"/>
                  </a:schemeClr>
                </a:solidFill>
                <a:latin typeface="+mn-lt"/>
                <a:cs typeface="Arial" charset="0"/>
                <a:hlinkClick r:id="rId2"/>
              </a:rPr>
              <a:t>Parish_Gibson@vtp.uscourts.gov</a:t>
            </a:r>
            <a:endParaRPr lang="en-US" altLang="en-US" sz="2000" b="1" dirty="0">
              <a:solidFill>
                <a:schemeClr val="accent1">
                  <a:lumMod val="75000"/>
                </a:schemeClr>
              </a:solidFill>
              <a:latin typeface="+mn-lt"/>
              <a:cs typeface="Arial" charset="0"/>
            </a:endParaRPr>
          </a:p>
          <a:p>
            <a:pPr algn="just" eaLnBrk="1" hangingPunct="1"/>
            <a:r>
              <a:rPr lang="en-US" altLang="en-US" sz="2000" b="1" dirty="0">
                <a:solidFill>
                  <a:schemeClr val="accent1">
                    <a:lumMod val="75000"/>
                  </a:schemeClr>
                </a:solidFill>
                <a:latin typeface="+mn-lt"/>
                <a:cs typeface="Arial" charset="0"/>
              </a:rPr>
              <a:t>Phone: (802) 951-0639 </a:t>
            </a:r>
          </a:p>
        </p:txBody>
      </p:sp>
      <p:sp>
        <p:nvSpPr>
          <p:cNvPr id="10243" name="TextBox 5"/>
          <p:cNvSpPr txBox="1">
            <a:spLocks noChangeArrowheads="1"/>
          </p:cNvSpPr>
          <p:nvPr/>
        </p:nvSpPr>
        <p:spPr bwMode="auto">
          <a:xfrm>
            <a:off x="230186" y="3084092"/>
            <a:ext cx="449421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chemeClr val="accent1">
                    <a:lumMod val="75000"/>
                  </a:schemeClr>
                </a:solidFill>
                <a:latin typeface="+mn-lt"/>
              </a:rPr>
              <a:t>Shawna Lapierre</a:t>
            </a:r>
          </a:p>
          <a:p>
            <a:pPr eaLnBrk="1" hangingPunct="1"/>
            <a:r>
              <a:rPr lang="en-US" altLang="en-US" sz="2000" b="1" dirty="0">
                <a:solidFill>
                  <a:schemeClr val="accent1">
                    <a:lumMod val="75000"/>
                  </a:schemeClr>
                </a:solidFill>
                <a:latin typeface="+mn-lt"/>
              </a:rPr>
              <a:t>Senior U.S. Probation Officer</a:t>
            </a:r>
          </a:p>
          <a:p>
            <a:pPr eaLnBrk="1" hangingPunct="1"/>
            <a:r>
              <a:rPr lang="en-US" altLang="en-US" sz="2000" b="1" dirty="0">
                <a:solidFill>
                  <a:schemeClr val="accent1">
                    <a:lumMod val="75000"/>
                  </a:schemeClr>
                </a:solidFill>
                <a:latin typeface="+mn-lt"/>
              </a:rPr>
              <a:t>Email: </a:t>
            </a:r>
            <a:r>
              <a:rPr lang="en-US" altLang="en-US" sz="2000" b="1" dirty="0">
                <a:solidFill>
                  <a:schemeClr val="accent1">
                    <a:lumMod val="75000"/>
                  </a:schemeClr>
                </a:solidFill>
                <a:latin typeface="+mn-lt"/>
                <a:hlinkClick r:id="rId3"/>
              </a:rPr>
              <a:t>Shawna_Lapierre@vtp.uscourts.gov</a:t>
            </a:r>
            <a:endParaRPr lang="en-US" altLang="en-US" sz="2000" b="1" dirty="0">
              <a:solidFill>
                <a:schemeClr val="accent1">
                  <a:lumMod val="75000"/>
                </a:schemeClr>
              </a:solidFill>
              <a:latin typeface="+mn-lt"/>
            </a:endParaRPr>
          </a:p>
          <a:p>
            <a:pPr eaLnBrk="1" hangingPunct="1"/>
            <a:r>
              <a:rPr lang="en-US" altLang="en-US" sz="2000" b="1" dirty="0">
                <a:solidFill>
                  <a:schemeClr val="accent1">
                    <a:lumMod val="75000"/>
                  </a:schemeClr>
                </a:solidFill>
                <a:latin typeface="+mn-lt"/>
              </a:rPr>
              <a:t>Phone: (802) 951-0625</a:t>
            </a:r>
          </a:p>
        </p:txBody>
      </p:sp>
      <p:sp>
        <p:nvSpPr>
          <p:cNvPr id="2" name="AutoShape 2" descr="Image result for contact information banner">
            <a:hlinkClick r:id="rId4"/>
          </p:cNvPr>
          <p:cNvSpPr>
            <a:spLocks noChangeAspect="1" noChangeArrowheads="1"/>
          </p:cNvSpPr>
          <p:nvPr/>
        </p:nvSpPr>
        <p:spPr bwMode="auto">
          <a:xfrm>
            <a:off x="33338" y="-1417638"/>
            <a:ext cx="10020300" cy="2676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ontact information banner">
            <a:hlinkClick r:id="rId4"/>
          </p:cNvPr>
          <p:cNvSpPr>
            <a:spLocks noChangeAspect="1" noChangeArrowheads="1"/>
          </p:cNvSpPr>
          <p:nvPr/>
        </p:nvSpPr>
        <p:spPr bwMode="auto">
          <a:xfrm>
            <a:off x="230186" y="-1752600"/>
            <a:ext cx="10020300" cy="2676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Image result for contact information banner"/>
          <p:cNvPicPr>
            <a:picLocks noChangeAspect="1" noChangeArrowheads="1"/>
          </p:cNvPicPr>
          <p:nvPr/>
        </p:nvPicPr>
        <p:blipFill rotWithShape="1">
          <a:blip r:embed="rId5">
            <a:extLst>
              <a:ext uri="{28A0092B-C50C-407E-A947-70E740481C1C}">
                <a14:useLocalDpi xmlns:a14="http://schemas.microsoft.com/office/drawing/2010/main" val="0"/>
              </a:ext>
            </a:extLst>
          </a:blip>
          <a:srcRect t="16005" b="16567"/>
          <a:stretch/>
        </p:blipFill>
        <p:spPr bwMode="auto">
          <a:xfrm>
            <a:off x="-45221" y="304800"/>
            <a:ext cx="9155883" cy="23334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6969BC-D4DA-4C2C-A669-19E3B3AA7E40}"/>
              </a:ext>
            </a:extLst>
          </p:cNvPr>
          <p:cNvSpPr/>
          <p:nvPr/>
        </p:nvSpPr>
        <p:spPr>
          <a:xfrm>
            <a:off x="252199" y="4951274"/>
            <a:ext cx="4572000" cy="1754326"/>
          </a:xfrm>
          <a:prstGeom prst="rect">
            <a:avLst/>
          </a:prstGeom>
        </p:spPr>
        <p:txBody>
          <a:bodyPr>
            <a:spAutoFit/>
          </a:bodyPr>
          <a:lstStyle/>
          <a:p>
            <a:r>
              <a:rPr lang="en-US" altLang="en-US" b="1" dirty="0">
                <a:solidFill>
                  <a:schemeClr val="accent1">
                    <a:lumMod val="75000"/>
                  </a:schemeClr>
                </a:solidFill>
              </a:rPr>
              <a:t>Jon Hansen (for sex offender treatment questions)</a:t>
            </a:r>
          </a:p>
          <a:p>
            <a:r>
              <a:rPr lang="en-US" altLang="en-US" b="1" dirty="0">
                <a:solidFill>
                  <a:schemeClr val="accent1">
                    <a:lumMod val="75000"/>
                  </a:schemeClr>
                </a:solidFill>
              </a:rPr>
              <a:t>Senior U.S. Probation Officer</a:t>
            </a:r>
          </a:p>
          <a:p>
            <a:r>
              <a:rPr lang="en-US" altLang="en-US" b="1" dirty="0">
                <a:solidFill>
                  <a:schemeClr val="accent1">
                    <a:lumMod val="75000"/>
                  </a:schemeClr>
                </a:solidFill>
              </a:rPr>
              <a:t>Email: </a:t>
            </a:r>
            <a:r>
              <a:rPr lang="en-US" altLang="en-US" b="1" dirty="0">
                <a:solidFill>
                  <a:schemeClr val="accent1">
                    <a:lumMod val="75000"/>
                  </a:schemeClr>
                </a:solidFill>
                <a:hlinkClick r:id="rId6"/>
              </a:rPr>
              <a:t>Jonathan_Hansen@vtp.uscourts.gov</a:t>
            </a:r>
            <a:endParaRPr lang="en-US" altLang="en-US" b="1" dirty="0">
              <a:solidFill>
                <a:schemeClr val="accent1">
                  <a:lumMod val="75000"/>
                </a:schemeClr>
              </a:solidFill>
            </a:endParaRPr>
          </a:p>
          <a:p>
            <a:r>
              <a:rPr lang="en-US" altLang="en-US" b="1" dirty="0">
                <a:solidFill>
                  <a:schemeClr val="accent1">
                    <a:lumMod val="75000"/>
                  </a:schemeClr>
                </a:solidFill>
              </a:rPr>
              <a:t>Phone: (802) 951-0633</a:t>
            </a:r>
          </a:p>
        </p:txBody>
      </p:sp>
    </p:spTree>
    <p:extLst>
      <p:ext uri="{BB962C8B-B14F-4D97-AF65-F5344CB8AC3E}">
        <p14:creationId xmlns:p14="http://schemas.microsoft.com/office/powerpoint/2010/main" val="310828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178" y="762000"/>
            <a:ext cx="8229600" cy="1143000"/>
          </a:xfrm>
        </p:spPr>
        <p:txBody>
          <a:bodyPr>
            <a:normAutofit/>
          </a:bodyPr>
          <a:lstStyle/>
          <a:p>
            <a:r>
              <a:rPr lang="en-US" sz="5400" b="1" dirty="0"/>
              <a:t>Questions</a:t>
            </a:r>
          </a:p>
        </p:txBody>
      </p:sp>
      <p:pic>
        <p:nvPicPr>
          <p:cNvPr id="8198" name="Picture 6" descr="Image result for questions clipart"/>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2133600"/>
            <a:ext cx="3543300" cy="354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descr="Image result for question mark clipart"/>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784635">
            <a:off x="710119" y="2843719"/>
            <a:ext cx="1375874" cy="1375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question mark clipart"/>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87467">
            <a:off x="7072274" y="4557674"/>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question mark clipart"/>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486376">
            <a:off x="6839865" y="1072449"/>
            <a:ext cx="1438487" cy="14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248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hank you clipart"/>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2600" y="1295400"/>
            <a:ext cx="5657850" cy="477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67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29AB-8854-406D-9267-59C9BA853045}"/>
              </a:ext>
            </a:extLst>
          </p:cNvPr>
          <p:cNvSpPr>
            <a:spLocks noGrp="1"/>
          </p:cNvSpPr>
          <p:nvPr>
            <p:ph type="title"/>
          </p:nvPr>
        </p:nvSpPr>
        <p:spPr/>
        <p:txBody>
          <a:bodyPr/>
          <a:lstStyle/>
          <a:p>
            <a:r>
              <a:rPr lang="en-US" dirty="0"/>
              <a:t>Participation Rules		</a:t>
            </a:r>
          </a:p>
        </p:txBody>
      </p:sp>
      <p:sp>
        <p:nvSpPr>
          <p:cNvPr id="3" name="Content Placeholder 2">
            <a:extLst>
              <a:ext uri="{FF2B5EF4-FFF2-40B4-BE49-F238E27FC236}">
                <a16:creationId xmlns:a16="http://schemas.microsoft.com/office/drawing/2014/main" id="{AD65726F-E703-4CA8-BDF7-60CCF19AFE32}"/>
              </a:ext>
            </a:extLst>
          </p:cNvPr>
          <p:cNvSpPr>
            <a:spLocks noGrp="1"/>
          </p:cNvSpPr>
          <p:nvPr>
            <p:ph idx="1"/>
          </p:nvPr>
        </p:nvSpPr>
        <p:spPr/>
        <p:txBody>
          <a:bodyPr>
            <a:normAutofit fontScale="92500" lnSpcReduction="10000"/>
          </a:bodyPr>
          <a:lstStyle/>
          <a:p>
            <a:r>
              <a:rPr lang="en-US" dirty="0"/>
              <a:t>Lines will be muted.</a:t>
            </a:r>
          </a:p>
          <a:p>
            <a:r>
              <a:rPr lang="en-US" dirty="0"/>
              <a:t>Please put your name and the agency you represent (if applicable) in the chat. </a:t>
            </a:r>
          </a:p>
          <a:p>
            <a:r>
              <a:rPr lang="en-US" dirty="0"/>
              <a:t>Please ask questions in the chat so that all can benefit.</a:t>
            </a:r>
          </a:p>
          <a:p>
            <a:r>
              <a:rPr lang="en-US" dirty="0"/>
              <a:t>We will also take periodic breaks to answer additional questions or clarify information.</a:t>
            </a:r>
          </a:p>
          <a:p>
            <a:r>
              <a:rPr lang="en-US" dirty="0"/>
              <a:t>Some questions may require input from the Administrative Office.  These questions and their answers will be posted on our website. </a:t>
            </a:r>
            <a:r>
              <a:rPr lang="en-US" dirty="0">
                <a:hlinkClick r:id="rId2"/>
              </a:rPr>
              <a:t>https://www.vtp.uscourts.gov/solicitations</a:t>
            </a:r>
            <a:endParaRPr lang="en-US" dirty="0"/>
          </a:p>
          <a:p>
            <a:r>
              <a:rPr lang="en-US" dirty="0"/>
              <a:t>Please refer to our public website for additional information and copies of RFPs in each county.</a:t>
            </a:r>
          </a:p>
          <a:p>
            <a:pPr marL="0" indent="0">
              <a:buNone/>
            </a:pPr>
            <a:endParaRPr lang="en-US" dirty="0"/>
          </a:p>
        </p:txBody>
      </p:sp>
    </p:spTree>
    <p:extLst>
      <p:ext uri="{BB962C8B-B14F-4D97-AF65-F5344CB8AC3E}">
        <p14:creationId xmlns:p14="http://schemas.microsoft.com/office/powerpoint/2010/main" val="140722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975400"/>
            <a:ext cx="2362200" cy="819912"/>
          </a:xfrm>
        </p:spPr>
        <p:txBody>
          <a:bodyPr>
            <a:normAutofit/>
          </a:bodyPr>
          <a:lstStyle/>
          <a:p>
            <a:r>
              <a:rPr lang="en-US" sz="4800" b="1" dirty="0"/>
              <a:t>Agenda</a:t>
            </a:r>
          </a:p>
        </p:txBody>
      </p:sp>
      <p:sp>
        <p:nvSpPr>
          <p:cNvPr id="6" name="Content Placeholder 5"/>
          <p:cNvSpPr>
            <a:spLocks noGrp="1"/>
          </p:cNvSpPr>
          <p:nvPr>
            <p:ph idx="1"/>
          </p:nvPr>
        </p:nvSpPr>
        <p:spPr>
          <a:xfrm>
            <a:off x="1143000" y="1981200"/>
            <a:ext cx="7543800" cy="4572001"/>
          </a:xfrm>
        </p:spPr>
        <p:txBody>
          <a:bodyPr>
            <a:normAutofit/>
          </a:bodyPr>
          <a:lstStyle/>
          <a:p>
            <a:pPr lvl="0">
              <a:lnSpc>
                <a:spcPct val="150000"/>
              </a:lnSpc>
            </a:pPr>
            <a:r>
              <a:rPr lang="en-US" sz="1700" dirty="0"/>
              <a:t>Review the overall procurement process</a:t>
            </a:r>
          </a:p>
          <a:p>
            <a:pPr lvl="0">
              <a:lnSpc>
                <a:spcPct val="150000"/>
              </a:lnSpc>
            </a:pPr>
            <a:r>
              <a:rPr lang="en-US" sz="1700" dirty="0"/>
              <a:t>Review the types of services were are currently soliciting for in each county</a:t>
            </a:r>
          </a:p>
          <a:p>
            <a:pPr>
              <a:lnSpc>
                <a:spcPct val="150000"/>
              </a:lnSpc>
            </a:pPr>
            <a:r>
              <a:rPr lang="en-US" sz="1700" dirty="0"/>
              <a:t>Identify Services with “Local Needs”</a:t>
            </a:r>
          </a:p>
          <a:p>
            <a:pPr>
              <a:lnSpc>
                <a:spcPct val="150000"/>
              </a:lnSpc>
            </a:pPr>
            <a:r>
              <a:rPr lang="en-US" sz="1700" dirty="0"/>
              <a:t>Review Staff Requirements and Facility Requirements</a:t>
            </a:r>
          </a:p>
          <a:p>
            <a:pPr>
              <a:lnSpc>
                <a:spcPct val="150000"/>
              </a:lnSpc>
            </a:pPr>
            <a:r>
              <a:rPr lang="en-US" sz="1700" dirty="0"/>
              <a:t>Pass/Fail Criteria - How to submit a “Technically Acceptable” proposal </a:t>
            </a:r>
          </a:p>
          <a:p>
            <a:pPr>
              <a:lnSpc>
                <a:spcPct val="150000"/>
              </a:lnSpc>
            </a:pPr>
            <a:r>
              <a:rPr lang="en-US" sz="1700" dirty="0"/>
              <a:t>What to expect from the Probation Office</a:t>
            </a:r>
          </a:p>
          <a:p>
            <a:pPr>
              <a:lnSpc>
                <a:spcPct val="150000"/>
              </a:lnSpc>
            </a:pPr>
            <a:r>
              <a:rPr lang="en-US" sz="1700" dirty="0"/>
              <a:t>U/A Collection and Sweat Patch testing</a:t>
            </a:r>
          </a:p>
        </p:txBody>
      </p:sp>
      <p:pic>
        <p:nvPicPr>
          <p:cNvPr id="1028" name="Picture 4" descr="Image result for meeting agend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69" y="914400"/>
            <a:ext cx="1066799" cy="9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2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 y="228600"/>
            <a:ext cx="9144000" cy="838200"/>
          </a:xfrm>
        </p:spPr>
        <p:txBody>
          <a:bodyPr>
            <a:normAutofit fontScale="90000"/>
          </a:bodyPr>
          <a:lstStyle/>
          <a:p>
            <a:pPr algn="ctr"/>
            <a:r>
              <a:rPr lang="en-US" sz="5400" dirty="0"/>
              <a:t>Definitions </a:t>
            </a:r>
          </a:p>
        </p:txBody>
      </p:sp>
      <p:sp>
        <p:nvSpPr>
          <p:cNvPr id="3" name="Content Placeholder 2"/>
          <p:cNvSpPr>
            <a:spLocks noGrp="1"/>
          </p:cNvSpPr>
          <p:nvPr>
            <p:ph idx="1"/>
          </p:nvPr>
        </p:nvSpPr>
        <p:spPr>
          <a:xfrm>
            <a:off x="304800" y="1066800"/>
            <a:ext cx="8534400" cy="5592763"/>
          </a:xfrm>
        </p:spPr>
        <p:txBody>
          <a:bodyPr>
            <a:noAutofit/>
          </a:bodyPr>
          <a:lstStyle/>
          <a:p>
            <a:r>
              <a:rPr lang="en-US" sz="1100" b="1" dirty="0"/>
              <a:t>Request for Proposal (RFP) </a:t>
            </a:r>
            <a:r>
              <a:rPr lang="en-US" sz="1100" dirty="0"/>
              <a:t>–</a:t>
            </a:r>
          </a:p>
          <a:p>
            <a:pPr lvl="1"/>
            <a:r>
              <a:rPr lang="en-US" sz="1100" dirty="0"/>
              <a:t>The solicitation document which contains the full text of all applicable government regulations and requirements for the agreement</a:t>
            </a:r>
          </a:p>
          <a:p>
            <a:endParaRPr lang="en-US" sz="1100" b="1" dirty="0"/>
          </a:p>
          <a:p>
            <a:r>
              <a:rPr lang="en-US" sz="1100" b="1" dirty="0"/>
              <a:t>Blanket Purchase Agreements (BPAs) </a:t>
            </a:r>
            <a:r>
              <a:rPr lang="en-US" sz="1100" dirty="0"/>
              <a:t>– </a:t>
            </a:r>
          </a:p>
          <a:p>
            <a:pPr lvl="1"/>
            <a:r>
              <a:rPr lang="en-US" sz="1100" dirty="0"/>
              <a:t>A “charge account” arrangement between a buyer (US Probation Office) and a seller (provider/vendor of services) for recurring purchases of services. </a:t>
            </a:r>
          </a:p>
          <a:p>
            <a:pPr lvl="1"/>
            <a:r>
              <a:rPr lang="en-US" sz="1100" dirty="0"/>
              <a:t>Differ from contracts in that they do not obligate the federal government in any way. </a:t>
            </a:r>
          </a:p>
          <a:p>
            <a:pPr lvl="1"/>
            <a:r>
              <a:rPr lang="en-US" sz="1100" dirty="0"/>
              <a:t>Valid for a specific period of time, not to extend beyond the current fiscal year (October 1, 2021 to September 30, 2022). </a:t>
            </a:r>
          </a:p>
          <a:p>
            <a:endParaRPr lang="en-US" sz="1100" b="1" dirty="0"/>
          </a:p>
          <a:p>
            <a:r>
              <a:rPr lang="en-US" sz="1100" b="1" dirty="0"/>
              <a:t>Catchment Area </a:t>
            </a:r>
            <a:r>
              <a:rPr lang="en-US" sz="1100" dirty="0"/>
              <a:t>– the geographic area in which the vendor must provide services</a:t>
            </a:r>
          </a:p>
          <a:p>
            <a:endParaRPr lang="en-US" sz="1100" b="1" dirty="0"/>
          </a:p>
          <a:p>
            <a:r>
              <a:rPr lang="en-US" sz="1100" b="1" dirty="0"/>
              <a:t>Project Codes </a:t>
            </a:r>
            <a:r>
              <a:rPr lang="en-US" sz="1100" dirty="0"/>
              <a:t>– a unique, 4-digit number assigned to each particular service</a:t>
            </a:r>
          </a:p>
          <a:p>
            <a:pPr lvl="1"/>
            <a:r>
              <a:rPr lang="en-US" sz="1100" dirty="0"/>
              <a:t>(ex., 1010 – UA collection and reporting; 2010 – individual substance abuse treatment) </a:t>
            </a:r>
          </a:p>
          <a:p>
            <a:endParaRPr lang="en-US" sz="1100" b="1" dirty="0"/>
          </a:p>
          <a:p>
            <a:r>
              <a:rPr lang="en-US" sz="1100" b="1" dirty="0"/>
              <a:t>Estimated Monthly Quantities (EMQs) </a:t>
            </a:r>
            <a:r>
              <a:rPr lang="en-US" sz="1100" dirty="0"/>
              <a:t>– the total monthly quantities to be ordered per service item under the BPA. EMQs are only estimates and do not bind the government to meet those estimates</a:t>
            </a:r>
          </a:p>
          <a:p>
            <a:endParaRPr lang="en-US" sz="1100" b="1" dirty="0"/>
          </a:p>
          <a:p>
            <a:r>
              <a:rPr lang="en-US" sz="1100" b="1" dirty="0"/>
              <a:t>Local Needs or Local Services </a:t>
            </a:r>
            <a:r>
              <a:rPr lang="en-US" sz="1100" dirty="0"/>
              <a:t>– Requirements NOT listed in the statement of work to address unique needs in the District of Vermont</a:t>
            </a:r>
          </a:p>
          <a:p>
            <a:endParaRPr lang="en-US" sz="1100" b="1" dirty="0"/>
          </a:p>
          <a:p>
            <a:r>
              <a:rPr lang="en-US" sz="1100" b="1" dirty="0"/>
              <a:t>“Technically Acceptable” </a:t>
            </a:r>
            <a:r>
              <a:rPr lang="en-US" sz="1100" dirty="0"/>
              <a:t>– To be acceptable for evaluation, proposals must be submitted timely and prepared in accordance with Sections B and L of the RFP. </a:t>
            </a:r>
          </a:p>
          <a:p>
            <a:pPr lvl="1"/>
            <a:r>
              <a:rPr lang="en-US" sz="1100" dirty="0"/>
              <a:t>Pass/Fail Criteria – See Section M for a copy of the Pass/Fail Checklist</a:t>
            </a:r>
          </a:p>
          <a:p>
            <a:pPr lvl="1"/>
            <a:r>
              <a:rPr lang="en-US" sz="1100" dirty="0"/>
              <a:t>Proposals with exceptions will be deemed technically unacceptable</a:t>
            </a:r>
          </a:p>
          <a:p>
            <a:endParaRPr lang="en-US" sz="1100" b="1" dirty="0"/>
          </a:p>
          <a:p>
            <a:r>
              <a:rPr lang="en-US" sz="1100" b="1" dirty="0"/>
              <a:t>Program Plans (Probation Form 45) </a:t>
            </a:r>
            <a:r>
              <a:rPr lang="en-US" sz="1100" dirty="0"/>
              <a:t>– The referral document which reflects the services and frequency the vendor is expected to provide</a:t>
            </a:r>
          </a:p>
        </p:txBody>
      </p:sp>
    </p:spTree>
    <p:extLst>
      <p:ext uri="{BB962C8B-B14F-4D97-AF65-F5344CB8AC3E}">
        <p14:creationId xmlns:p14="http://schemas.microsoft.com/office/powerpoint/2010/main" val="350626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9299-3DA8-49F0-945F-508B2459B677}"/>
              </a:ext>
            </a:extLst>
          </p:cNvPr>
          <p:cNvSpPr>
            <a:spLocks noGrp="1"/>
          </p:cNvSpPr>
          <p:nvPr>
            <p:ph type="title"/>
          </p:nvPr>
        </p:nvSpPr>
        <p:spPr/>
        <p:txBody>
          <a:bodyPr/>
          <a:lstStyle/>
          <a:p>
            <a:r>
              <a:rPr lang="en-US" dirty="0"/>
              <a:t>Types of Agreements	</a:t>
            </a:r>
          </a:p>
        </p:txBody>
      </p:sp>
      <p:sp>
        <p:nvSpPr>
          <p:cNvPr id="3" name="Content Placeholder 2">
            <a:extLst>
              <a:ext uri="{FF2B5EF4-FFF2-40B4-BE49-F238E27FC236}">
                <a16:creationId xmlns:a16="http://schemas.microsoft.com/office/drawing/2014/main" id="{A9B40012-4FE1-401B-875C-15D8524B6AEC}"/>
              </a:ext>
            </a:extLst>
          </p:cNvPr>
          <p:cNvSpPr>
            <a:spLocks noGrp="1"/>
          </p:cNvSpPr>
          <p:nvPr>
            <p:ph idx="1"/>
          </p:nvPr>
        </p:nvSpPr>
        <p:spPr/>
        <p:txBody>
          <a:bodyPr>
            <a:normAutofit fontScale="85000" lnSpcReduction="10000"/>
          </a:bodyPr>
          <a:lstStyle/>
          <a:p>
            <a:r>
              <a:rPr lang="en-US" sz="2000" b="1" dirty="0"/>
              <a:t>Non-competitive purchase order (NCPO)</a:t>
            </a:r>
          </a:p>
          <a:p>
            <a:pPr lvl="1"/>
            <a:r>
              <a:rPr lang="en-US" sz="2000" dirty="0"/>
              <a:t>Used when the estimated total cost of services is $10,000 or less for the fiscal year</a:t>
            </a:r>
          </a:p>
          <a:p>
            <a:pPr lvl="1"/>
            <a:r>
              <a:rPr lang="en-US" sz="2000" dirty="0"/>
              <a:t>Competition and advertising not required</a:t>
            </a:r>
          </a:p>
          <a:p>
            <a:pPr lvl="1"/>
            <a:r>
              <a:rPr lang="en-US" sz="2000" dirty="0"/>
              <a:t>12-months</a:t>
            </a:r>
          </a:p>
          <a:p>
            <a:r>
              <a:rPr lang="en-US" sz="2000" b="1" dirty="0"/>
              <a:t>Competitive purchase order (CPO)</a:t>
            </a:r>
          </a:p>
          <a:p>
            <a:pPr lvl="1"/>
            <a:r>
              <a:rPr lang="en-US" sz="2000" dirty="0"/>
              <a:t>Used when the estimated total cost of services is between $10,001 and $25,000</a:t>
            </a:r>
          </a:p>
          <a:p>
            <a:pPr lvl="1"/>
            <a:r>
              <a:rPr lang="en-US" sz="2000" dirty="0"/>
              <a:t>Advertising not required, but 3 quotes should be sought</a:t>
            </a:r>
          </a:p>
          <a:p>
            <a:pPr lvl="1"/>
            <a:r>
              <a:rPr lang="en-US" sz="2000" dirty="0"/>
              <a:t>Awarded to one provider – Lowest price, technically acceptable</a:t>
            </a:r>
          </a:p>
          <a:p>
            <a:pPr lvl="1"/>
            <a:r>
              <a:rPr lang="en-US" sz="2000" dirty="0"/>
              <a:t>12-months</a:t>
            </a:r>
          </a:p>
          <a:p>
            <a:r>
              <a:rPr lang="en-US" sz="2000" b="1" dirty="0"/>
              <a:t>Blanket Purchase Agreement (BPA)</a:t>
            </a:r>
          </a:p>
          <a:p>
            <a:pPr lvl="1"/>
            <a:r>
              <a:rPr lang="en-US" sz="1800" dirty="0"/>
              <a:t>Used when costs are estimated to exceed $25,000 and/or when multiple vendors are needed</a:t>
            </a:r>
          </a:p>
          <a:p>
            <a:pPr lvl="1"/>
            <a:r>
              <a:rPr lang="en-US" sz="1800" dirty="0"/>
              <a:t>12-months with 2, 12-month options</a:t>
            </a:r>
          </a:p>
          <a:p>
            <a:pPr lvl="1"/>
            <a:r>
              <a:rPr lang="en-US" sz="1800" dirty="0"/>
              <a:t>Competition and advertising needed</a:t>
            </a:r>
          </a:p>
          <a:p>
            <a:pPr lvl="1"/>
            <a:r>
              <a:rPr lang="en-US" sz="1800" dirty="0"/>
              <a:t>Awarded to lowest price, technically acceptable</a:t>
            </a:r>
          </a:p>
          <a:p>
            <a:pPr lvl="1"/>
            <a:endParaRPr lang="en-US" sz="1800" dirty="0"/>
          </a:p>
          <a:p>
            <a:pPr lvl="1"/>
            <a:endParaRPr lang="en-US" b="1" dirty="0"/>
          </a:p>
        </p:txBody>
      </p:sp>
    </p:spTree>
    <p:extLst>
      <p:ext uri="{BB962C8B-B14F-4D97-AF65-F5344CB8AC3E}">
        <p14:creationId xmlns:p14="http://schemas.microsoft.com/office/powerpoint/2010/main" val="133043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6519-29D1-4FC9-BB0D-900F900C9E4B}"/>
              </a:ext>
            </a:extLst>
          </p:cNvPr>
          <p:cNvSpPr>
            <a:spLocks noGrp="1"/>
          </p:cNvSpPr>
          <p:nvPr>
            <p:ph type="ctrTitle"/>
          </p:nvPr>
        </p:nvSpPr>
        <p:spPr/>
        <p:txBody>
          <a:bodyPr/>
          <a:lstStyle/>
          <a:p>
            <a:r>
              <a:rPr lang="en-US" dirty="0"/>
              <a:t>Quick Check-In			</a:t>
            </a:r>
          </a:p>
        </p:txBody>
      </p:sp>
      <p:sp>
        <p:nvSpPr>
          <p:cNvPr id="3" name="Subtitle 2">
            <a:extLst>
              <a:ext uri="{FF2B5EF4-FFF2-40B4-BE49-F238E27FC236}">
                <a16:creationId xmlns:a16="http://schemas.microsoft.com/office/drawing/2014/main" id="{6E882885-A9DC-451A-ACF5-885D2C71FC8F}"/>
              </a:ext>
            </a:extLst>
          </p:cNvPr>
          <p:cNvSpPr>
            <a:spLocks noGrp="1"/>
          </p:cNvSpPr>
          <p:nvPr>
            <p:ph type="subTitle" idx="1"/>
          </p:nvPr>
        </p:nvSpPr>
        <p:spPr/>
        <p:txBody>
          <a:bodyPr/>
          <a:lstStyle/>
          <a:p>
            <a:r>
              <a:rPr lang="en-US" dirty="0"/>
              <a:t>Questions so far? 				</a:t>
            </a:r>
          </a:p>
        </p:txBody>
      </p:sp>
    </p:spTree>
    <p:extLst>
      <p:ext uri="{BB962C8B-B14F-4D97-AF65-F5344CB8AC3E}">
        <p14:creationId xmlns:p14="http://schemas.microsoft.com/office/powerpoint/2010/main" val="383706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F524-B253-479D-83E6-27A4F3E0A1FC}"/>
              </a:ext>
            </a:extLst>
          </p:cNvPr>
          <p:cNvSpPr>
            <a:spLocks noGrp="1"/>
          </p:cNvSpPr>
          <p:nvPr>
            <p:ph type="title"/>
          </p:nvPr>
        </p:nvSpPr>
        <p:spPr>
          <a:xfrm>
            <a:off x="457200" y="704088"/>
            <a:ext cx="8229600" cy="667512"/>
          </a:xfrm>
        </p:spPr>
        <p:txBody>
          <a:bodyPr>
            <a:normAutofit fontScale="90000"/>
          </a:bodyPr>
          <a:lstStyle/>
          <a:p>
            <a:r>
              <a:rPr lang="en-US" sz="4400" dirty="0"/>
              <a:t>Procurement Process and Timeline</a:t>
            </a:r>
          </a:p>
        </p:txBody>
      </p:sp>
      <p:sp>
        <p:nvSpPr>
          <p:cNvPr id="3" name="Content Placeholder 2">
            <a:extLst>
              <a:ext uri="{FF2B5EF4-FFF2-40B4-BE49-F238E27FC236}">
                <a16:creationId xmlns:a16="http://schemas.microsoft.com/office/drawing/2014/main" id="{ABF6163B-8137-438E-B98B-0360A598145C}"/>
              </a:ext>
            </a:extLst>
          </p:cNvPr>
          <p:cNvSpPr>
            <a:spLocks noGrp="1"/>
          </p:cNvSpPr>
          <p:nvPr>
            <p:ph idx="1"/>
          </p:nvPr>
        </p:nvSpPr>
        <p:spPr>
          <a:xfrm>
            <a:off x="457200" y="1676400"/>
            <a:ext cx="8229600" cy="4648200"/>
          </a:xfrm>
        </p:spPr>
        <p:txBody>
          <a:bodyPr>
            <a:normAutofit fontScale="47500" lnSpcReduction="20000"/>
          </a:bodyPr>
          <a:lstStyle/>
          <a:p>
            <a:r>
              <a:rPr lang="en-US" dirty="0"/>
              <a:t>Solicitation </a:t>
            </a:r>
          </a:p>
          <a:p>
            <a:pPr lvl="1"/>
            <a:r>
              <a:rPr lang="en-US" dirty="0"/>
              <a:t>Advertise for services </a:t>
            </a:r>
          </a:p>
          <a:p>
            <a:pPr lvl="1"/>
            <a:r>
              <a:rPr lang="en-US" dirty="0"/>
              <a:t>Request proposals</a:t>
            </a:r>
          </a:p>
          <a:p>
            <a:pPr lvl="1"/>
            <a:r>
              <a:rPr lang="en-US" dirty="0"/>
              <a:t>Ends August 20, 2021</a:t>
            </a:r>
          </a:p>
          <a:p>
            <a:endParaRPr lang="en-US" dirty="0"/>
          </a:p>
          <a:p>
            <a:r>
              <a:rPr lang="en-US" dirty="0"/>
              <a:t>Evaluation</a:t>
            </a:r>
          </a:p>
          <a:p>
            <a:pPr lvl="1"/>
            <a:r>
              <a:rPr lang="en-US" dirty="0"/>
              <a:t>Technical acceptability </a:t>
            </a:r>
          </a:p>
          <a:p>
            <a:pPr lvl="1"/>
            <a:r>
              <a:rPr lang="en-US" dirty="0"/>
              <a:t>Lowest price </a:t>
            </a:r>
          </a:p>
          <a:p>
            <a:pPr lvl="1"/>
            <a:r>
              <a:rPr lang="en-US" dirty="0"/>
              <a:t>On-site visit</a:t>
            </a:r>
          </a:p>
          <a:p>
            <a:pPr lvl="1"/>
            <a:r>
              <a:rPr lang="en-US" dirty="0"/>
              <a:t>Responsibility Determination</a:t>
            </a:r>
          </a:p>
          <a:p>
            <a:pPr lvl="2"/>
            <a:r>
              <a:rPr lang="en-US" dirty="0"/>
              <a:t>Review list of parties excluded from federal procurement</a:t>
            </a:r>
          </a:p>
          <a:p>
            <a:pPr lvl="2"/>
            <a:r>
              <a:rPr lang="en-US" dirty="0"/>
              <a:t>Conduct reference checks</a:t>
            </a:r>
          </a:p>
          <a:p>
            <a:pPr lvl="1"/>
            <a:r>
              <a:rPr lang="en-US" dirty="0"/>
              <a:t>Ends September 30, 2021</a:t>
            </a:r>
          </a:p>
          <a:p>
            <a:endParaRPr lang="en-US" dirty="0"/>
          </a:p>
          <a:p>
            <a:r>
              <a:rPr lang="en-US" dirty="0"/>
              <a:t>Award</a:t>
            </a:r>
          </a:p>
          <a:p>
            <a:pPr lvl="1"/>
            <a:r>
              <a:rPr lang="en-US" dirty="0"/>
              <a:t>Once evaluation is complete, the contracting officer will make the award</a:t>
            </a:r>
          </a:p>
          <a:p>
            <a:pPr lvl="1"/>
            <a:r>
              <a:rPr lang="en-US" dirty="0"/>
              <a:t>Unsuccessful offers will receive a letter and be notified of the total evaluated price of the successful offer (not the unit pricing of the successful offer)</a:t>
            </a:r>
          </a:p>
          <a:p>
            <a:pPr lvl="1"/>
            <a:r>
              <a:rPr lang="en-US" dirty="0"/>
              <a:t>October 1, 2021</a:t>
            </a:r>
          </a:p>
          <a:p>
            <a:pPr marL="393192" lvl="1" indent="0">
              <a:buNone/>
            </a:pPr>
            <a:endParaRPr lang="en-US" dirty="0"/>
          </a:p>
          <a:p>
            <a:r>
              <a:rPr lang="en-US" dirty="0"/>
              <a:t>Maintenance – will be covered in a post-award meeting with the successful offeror</a:t>
            </a:r>
          </a:p>
          <a:p>
            <a:pPr lvl="1"/>
            <a:r>
              <a:rPr lang="en-US" dirty="0"/>
              <a:t>Referrals; Invoicing; Monitoring</a:t>
            </a:r>
          </a:p>
          <a:p>
            <a:pPr lvl="1"/>
            <a:r>
              <a:rPr lang="en-US" dirty="0"/>
              <a:t>October 1, 2021 to September 30, 2022</a:t>
            </a:r>
          </a:p>
          <a:p>
            <a:pPr marL="393192" lvl="1" indent="0">
              <a:buNone/>
            </a:pPr>
            <a:endParaRPr lang="en-US" dirty="0"/>
          </a:p>
          <a:p>
            <a:r>
              <a:rPr lang="en-US" dirty="0"/>
              <a:t>Renewal – will be covered in a post-award meeting with the successful offeror</a:t>
            </a:r>
          </a:p>
          <a:p>
            <a:pPr lvl="1"/>
            <a:r>
              <a:rPr lang="en-US" dirty="0"/>
              <a:t>October 1, 2022</a:t>
            </a:r>
          </a:p>
        </p:txBody>
      </p:sp>
    </p:spTree>
    <p:extLst>
      <p:ext uri="{BB962C8B-B14F-4D97-AF65-F5344CB8AC3E}">
        <p14:creationId xmlns:p14="http://schemas.microsoft.com/office/powerpoint/2010/main" val="296398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2754</TotalTime>
  <Words>3509</Words>
  <Application>Microsoft Office PowerPoint</Application>
  <PresentationFormat>On-screen Show (4:3)</PresentationFormat>
  <Paragraphs>362</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Constantia</vt:lpstr>
      <vt:lpstr>Wingdings 2</vt:lpstr>
      <vt:lpstr>Flow</vt:lpstr>
      <vt:lpstr>Offeror’s Conference 2021</vt:lpstr>
      <vt:lpstr>Welcome!</vt:lpstr>
      <vt:lpstr>Conference Goals  </vt:lpstr>
      <vt:lpstr>Participation Rules  </vt:lpstr>
      <vt:lpstr>Agenda</vt:lpstr>
      <vt:lpstr>Definitions </vt:lpstr>
      <vt:lpstr>Types of Agreements </vt:lpstr>
      <vt:lpstr>Quick Check-In   </vt:lpstr>
      <vt:lpstr>Procurement Process and Timeline</vt:lpstr>
      <vt:lpstr>Sample RFP</vt:lpstr>
      <vt:lpstr>Section C - Statement of Work </vt:lpstr>
      <vt:lpstr>Substance Abuse Services</vt:lpstr>
      <vt:lpstr>Substance Abuse Cont’d.</vt:lpstr>
      <vt:lpstr>Mental Health Services</vt:lpstr>
      <vt:lpstr>Sex Offense Specific Services</vt:lpstr>
      <vt:lpstr>Drug Testing Services</vt:lpstr>
      <vt:lpstr>Urine Collection (1010)</vt:lpstr>
      <vt:lpstr>Sweat Patch Application &amp; Removal (1012)</vt:lpstr>
      <vt:lpstr>Other Services</vt:lpstr>
      <vt:lpstr>Local Needs </vt:lpstr>
      <vt:lpstr>What are we soliciting for?</vt:lpstr>
      <vt:lpstr>RFPs by County</vt:lpstr>
      <vt:lpstr>Quick Check-In   </vt:lpstr>
      <vt:lpstr>Vendor Staff Requirements Substance Abuse</vt:lpstr>
      <vt:lpstr>Vendor Staff Requirements Mental Health</vt:lpstr>
      <vt:lpstr>Vendor Staff Requirements Sex Offense Specific</vt:lpstr>
      <vt:lpstr>Vendor Staff Restrictions Post-Award</vt:lpstr>
      <vt:lpstr>Facility Requirements</vt:lpstr>
      <vt:lpstr>Pass/Fail Criteria – BPAs</vt:lpstr>
      <vt:lpstr>Vendor Expectations?</vt:lpstr>
      <vt:lpstr>What can you expect from the probation officer?</vt:lpstr>
      <vt:lpstr>PowerPoint Presentation</vt:lpstr>
      <vt:lpstr>Questions</vt:lpstr>
      <vt:lpstr>PowerPoint Presentation</vt:lpstr>
    </vt:vector>
  </TitlesOfParts>
  <Company>United States Probation Office - NDIL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Pre-Solicitation Vendor Conference</dc:title>
  <dc:creator>Gervacio Lopez</dc:creator>
  <cp:lastModifiedBy>Shawna Lapierre</cp:lastModifiedBy>
  <cp:revision>247</cp:revision>
  <cp:lastPrinted>2016-09-26T16:14:22Z</cp:lastPrinted>
  <dcterms:created xsi:type="dcterms:W3CDTF">2016-06-13T20:04:42Z</dcterms:created>
  <dcterms:modified xsi:type="dcterms:W3CDTF">2021-07-13T15:45:18Z</dcterms:modified>
</cp:coreProperties>
</file>